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xls" ContentType="application/vnd.ms-excel"/>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2"/>
  </p:notesMasterIdLst>
  <p:handoutMasterIdLst>
    <p:handoutMasterId r:id="rId63"/>
  </p:handoutMasterIdLst>
  <p:sldIdLst>
    <p:sldId id="295" r:id="rId2"/>
    <p:sldId id="298" r:id="rId3"/>
    <p:sldId id="301" r:id="rId4"/>
    <p:sldId id="348" r:id="rId5"/>
    <p:sldId id="328" r:id="rId6"/>
    <p:sldId id="331" r:id="rId7"/>
    <p:sldId id="332" r:id="rId8"/>
    <p:sldId id="329" r:id="rId9"/>
    <p:sldId id="335" r:id="rId10"/>
    <p:sldId id="330" r:id="rId11"/>
    <p:sldId id="333" r:id="rId12"/>
    <p:sldId id="347" r:id="rId13"/>
    <p:sldId id="334" r:id="rId14"/>
    <p:sldId id="349" r:id="rId15"/>
    <p:sldId id="336" r:id="rId16"/>
    <p:sldId id="338" r:id="rId17"/>
    <p:sldId id="340" r:id="rId18"/>
    <p:sldId id="337" r:id="rId19"/>
    <p:sldId id="342" r:id="rId20"/>
    <p:sldId id="343" r:id="rId21"/>
    <p:sldId id="344" r:id="rId22"/>
    <p:sldId id="345" r:id="rId23"/>
    <p:sldId id="339" r:id="rId24"/>
    <p:sldId id="346" r:id="rId25"/>
    <p:sldId id="304" r:id="rId26"/>
    <p:sldId id="352" r:id="rId27"/>
    <p:sldId id="303" r:id="rId28"/>
    <p:sldId id="305" r:id="rId29"/>
    <p:sldId id="306" r:id="rId30"/>
    <p:sldId id="368" r:id="rId31"/>
    <p:sldId id="307" r:id="rId32"/>
    <p:sldId id="314" r:id="rId33"/>
    <p:sldId id="315" r:id="rId34"/>
    <p:sldId id="366" r:id="rId35"/>
    <p:sldId id="367" r:id="rId36"/>
    <p:sldId id="308" r:id="rId37"/>
    <p:sldId id="319" r:id="rId38"/>
    <p:sldId id="364" r:id="rId39"/>
    <p:sldId id="317" r:id="rId40"/>
    <p:sldId id="309" r:id="rId41"/>
    <p:sldId id="313" r:id="rId42"/>
    <p:sldId id="356" r:id="rId43"/>
    <p:sldId id="357" r:id="rId44"/>
    <p:sldId id="316" r:id="rId45"/>
    <p:sldId id="359" r:id="rId46"/>
    <p:sldId id="360" r:id="rId47"/>
    <p:sldId id="361" r:id="rId48"/>
    <p:sldId id="362" r:id="rId49"/>
    <p:sldId id="353" r:id="rId50"/>
    <p:sldId id="310" r:id="rId51"/>
    <p:sldId id="363" r:id="rId52"/>
    <p:sldId id="318" r:id="rId53"/>
    <p:sldId id="321" r:id="rId54"/>
    <p:sldId id="320" r:id="rId55"/>
    <p:sldId id="369" r:id="rId56"/>
    <p:sldId id="322" r:id="rId57"/>
    <p:sldId id="311" r:id="rId58"/>
    <p:sldId id="325" r:id="rId59"/>
    <p:sldId id="326" r:id="rId60"/>
    <p:sldId id="327" r:id="rId61"/>
  </p:sldIdLst>
  <p:sldSz cx="9144000" cy="6858000" type="screen4x3"/>
  <p:notesSz cx="6794500" cy="9906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43728" autoAdjust="0"/>
    <p:restoredTop sz="93300" autoAdjust="0"/>
  </p:normalViewPr>
  <p:slideViewPr>
    <p:cSldViewPr>
      <p:cViewPr varScale="1">
        <p:scale>
          <a:sx n="65" d="100"/>
          <a:sy n="65" d="100"/>
        </p:scale>
        <p:origin x="-1206" y="-96"/>
      </p:cViewPr>
      <p:guideLst>
        <p:guide orient="horz" pos="2160"/>
        <p:guide pos="2880"/>
      </p:guideLst>
    </p:cSldViewPr>
  </p:slideViewPr>
  <p:outlineViewPr>
    <p:cViewPr>
      <p:scale>
        <a:sx n="33" d="100"/>
        <a:sy n="33" d="100"/>
      </p:scale>
      <p:origin x="0" y="24180"/>
    </p:cViewPr>
  </p:outlineViewPr>
  <p:notesTextViewPr>
    <p:cViewPr>
      <p:scale>
        <a:sx n="100" d="100"/>
        <a:sy n="100" d="100"/>
      </p:scale>
      <p:origin x="0" y="0"/>
    </p:cViewPr>
  </p:notesTextViewPr>
  <p:sorterViewPr>
    <p:cViewPr>
      <p:scale>
        <a:sx n="66" d="100"/>
        <a:sy n="66" d="100"/>
      </p:scale>
      <p:origin x="0" y="7386"/>
    </p:cViewPr>
  </p:sorterViewPr>
  <p:notesViewPr>
    <p:cSldViewPr>
      <p:cViewPr varScale="1">
        <p:scale>
          <a:sx n="100" d="100"/>
          <a:sy n="100" d="100"/>
        </p:scale>
        <p:origin x="-3552" y="-108"/>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5" Type="http://schemas.openxmlformats.org/officeDocument/2006/relationships/image" Target="../media/image34.wmf"/><Relationship Id="rId4"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4" Type="http://schemas.openxmlformats.org/officeDocument/2006/relationships/image" Target="../media/image4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 Id="rId6" Type="http://schemas.openxmlformats.org/officeDocument/2006/relationships/image" Target="../media/image65.wmf"/><Relationship Id="rId5" Type="http://schemas.openxmlformats.org/officeDocument/2006/relationships/image" Target="../media/image64.wmf"/><Relationship Id="rId4" Type="http://schemas.openxmlformats.org/officeDocument/2006/relationships/image" Target="../media/image6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6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55.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70.wmf"/><Relationship Id="rId1" Type="http://schemas.openxmlformats.org/officeDocument/2006/relationships/image" Target="../media/image6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56.wmf"/><Relationship Id="rId1" Type="http://schemas.openxmlformats.org/officeDocument/2006/relationships/image" Target="../media/image68.wmf"/><Relationship Id="rId4" Type="http://schemas.openxmlformats.org/officeDocument/2006/relationships/image" Target="../media/image7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1"/>
            <a:ext cx="2944283" cy="495300"/>
          </a:xfrm>
          <a:prstGeom prst="rect">
            <a:avLst/>
          </a:prstGeom>
        </p:spPr>
        <p:txBody>
          <a:bodyPr vert="horz" lIns="91432" tIns="45716" rIns="91432" bIns="45716" rtlCol="0"/>
          <a:lstStyle>
            <a:lvl1pPr algn="l" fontAlgn="auto">
              <a:spcBef>
                <a:spcPts val="0"/>
              </a:spcBef>
              <a:spcAft>
                <a:spcPts val="0"/>
              </a:spcAft>
              <a:defRPr sz="1200">
                <a:latin typeface="+mn-lt"/>
                <a:cs typeface="+mn-cs"/>
              </a:defRPr>
            </a:lvl1pPr>
          </a:lstStyle>
          <a:p>
            <a:pPr>
              <a:defRPr/>
            </a:pPr>
            <a:endParaRPr lang="nb-NO"/>
          </a:p>
        </p:txBody>
      </p:sp>
      <p:sp>
        <p:nvSpPr>
          <p:cNvPr id="3" name="Plassholder for dato 2"/>
          <p:cNvSpPr>
            <a:spLocks noGrp="1"/>
          </p:cNvSpPr>
          <p:nvPr>
            <p:ph type="dt" sz="quarter" idx="1"/>
          </p:nvPr>
        </p:nvSpPr>
        <p:spPr>
          <a:xfrm>
            <a:off x="3848646" y="1"/>
            <a:ext cx="2944283" cy="495300"/>
          </a:xfrm>
          <a:prstGeom prst="rect">
            <a:avLst/>
          </a:prstGeom>
        </p:spPr>
        <p:txBody>
          <a:bodyPr vert="horz" lIns="91432" tIns="45716" rIns="91432" bIns="45716" rtlCol="0"/>
          <a:lstStyle>
            <a:lvl1pPr algn="r" fontAlgn="auto">
              <a:spcBef>
                <a:spcPts val="0"/>
              </a:spcBef>
              <a:spcAft>
                <a:spcPts val="0"/>
              </a:spcAft>
              <a:defRPr sz="1200">
                <a:latin typeface="+mn-lt"/>
                <a:cs typeface="+mn-cs"/>
              </a:defRPr>
            </a:lvl1pPr>
          </a:lstStyle>
          <a:p>
            <a:pPr>
              <a:defRPr/>
            </a:pPr>
            <a:fld id="{71197516-784F-4D65-B759-27E1477C3141}" type="datetimeFigureOut">
              <a:rPr lang="nb-NO"/>
              <a:pPr>
                <a:defRPr/>
              </a:pPr>
              <a:t>20.01.2016</a:t>
            </a:fld>
            <a:endParaRPr lang="nb-NO" dirty="0"/>
          </a:p>
        </p:txBody>
      </p:sp>
      <p:sp>
        <p:nvSpPr>
          <p:cNvPr id="4" name="Plassholder for bunntekst 3"/>
          <p:cNvSpPr>
            <a:spLocks noGrp="1"/>
          </p:cNvSpPr>
          <p:nvPr>
            <p:ph type="ftr" sz="quarter" idx="2"/>
          </p:nvPr>
        </p:nvSpPr>
        <p:spPr>
          <a:xfrm>
            <a:off x="1" y="9408981"/>
            <a:ext cx="2944283" cy="495300"/>
          </a:xfrm>
          <a:prstGeom prst="rect">
            <a:avLst/>
          </a:prstGeom>
        </p:spPr>
        <p:txBody>
          <a:bodyPr vert="horz" lIns="91432" tIns="45716" rIns="91432" bIns="45716" rtlCol="0" anchor="b"/>
          <a:lstStyle>
            <a:lvl1pPr algn="l" fontAlgn="auto">
              <a:spcBef>
                <a:spcPts val="0"/>
              </a:spcBef>
              <a:spcAft>
                <a:spcPts val="0"/>
              </a:spcAft>
              <a:defRPr sz="1200">
                <a:latin typeface="+mn-lt"/>
                <a:cs typeface="+mn-cs"/>
              </a:defRPr>
            </a:lvl1pPr>
          </a:lstStyle>
          <a:p>
            <a:pPr>
              <a:defRPr/>
            </a:pPr>
            <a:endParaRPr lang="nb-NO"/>
          </a:p>
        </p:txBody>
      </p:sp>
      <p:sp>
        <p:nvSpPr>
          <p:cNvPr id="5" name="Plassholder for lysbildenummer 4"/>
          <p:cNvSpPr>
            <a:spLocks noGrp="1"/>
          </p:cNvSpPr>
          <p:nvPr>
            <p:ph type="sldNum" sz="quarter" idx="3"/>
          </p:nvPr>
        </p:nvSpPr>
        <p:spPr>
          <a:xfrm>
            <a:off x="3848646" y="9408981"/>
            <a:ext cx="2944283" cy="495300"/>
          </a:xfrm>
          <a:prstGeom prst="rect">
            <a:avLst/>
          </a:prstGeom>
        </p:spPr>
        <p:txBody>
          <a:bodyPr vert="horz" lIns="91432" tIns="45716" rIns="91432" bIns="45716" rtlCol="0" anchor="b"/>
          <a:lstStyle>
            <a:lvl1pPr algn="r" fontAlgn="auto">
              <a:spcBef>
                <a:spcPts val="0"/>
              </a:spcBef>
              <a:spcAft>
                <a:spcPts val="0"/>
              </a:spcAft>
              <a:defRPr sz="1200">
                <a:latin typeface="+mn-lt"/>
                <a:cs typeface="+mn-cs"/>
              </a:defRPr>
            </a:lvl1pPr>
          </a:lstStyle>
          <a:p>
            <a:pPr>
              <a:defRPr/>
            </a:pPr>
            <a:fld id="{E4BCC356-C230-4E39-9774-48A55A855750}" type="slidenum">
              <a:rPr lang="nb-NO"/>
              <a:pPr>
                <a:defRPr/>
              </a:pPr>
              <a:t>‹#›</a:t>
            </a:fld>
            <a:endParaRPr lang="nb-NO" dirty="0"/>
          </a:p>
        </p:txBody>
      </p:sp>
    </p:spTree>
    <p:extLst>
      <p:ext uri="{BB962C8B-B14F-4D97-AF65-F5344CB8AC3E}">
        <p14:creationId xmlns:p14="http://schemas.microsoft.com/office/powerpoint/2010/main" val="4126147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1"/>
            <a:ext cx="2944283" cy="495300"/>
          </a:xfrm>
          <a:prstGeom prst="rect">
            <a:avLst/>
          </a:prstGeom>
        </p:spPr>
        <p:txBody>
          <a:bodyPr vert="horz" lIns="91432" tIns="45716" rIns="91432" bIns="45716" rtlCol="0"/>
          <a:lstStyle>
            <a:lvl1pPr algn="l" fontAlgn="auto">
              <a:spcBef>
                <a:spcPts val="0"/>
              </a:spcBef>
              <a:spcAft>
                <a:spcPts val="0"/>
              </a:spcAft>
              <a:defRPr sz="1200">
                <a:latin typeface="+mn-lt"/>
                <a:cs typeface="+mn-cs"/>
              </a:defRPr>
            </a:lvl1pPr>
          </a:lstStyle>
          <a:p>
            <a:pPr>
              <a:defRPr/>
            </a:pPr>
            <a:endParaRPr lang="nb-NO"/>
          </a:p>
        </p:txBody>
      </p:sp>
      <p:sp>
        <p:nvSpPr>
          <p:cNvPr id="3" name="Plassholder for dato 2"/>
          <p:cNvSpPr>
            <a:spLocks noGrp="1"/>
          </p:cNvSpPr>
          <p:nvPr>
            <p:ph type="dt" idx="1"/>
          </p:nvPr>
        </p:nvSpPr>
        <p:spPr>
          <a:xfrm>
            <a:off x="3848646" y="1"/>
            <a:ext cx="2944283" cy="495300"/>
          </a:xfrm>
          <a:prstGeom prst="rect">
            <a:avLst/>
          </a:prstGeom>
        </p:spPr>
        <p:txBody>
          <a:bodyPr vert="horz" lIns="91432" tIns="45716" rIns="91432" bIns="45716" rtlCol="0"/>
          <a:lstStyle>
            <a:lvl1pPr algn="r" fontAlgn="auto">
              <a:spcBef>
                <a:spcPts val="0"/>
              </a:spcBef>
              <a:spcAft>
                <a:spcPts val="0"/>
              </a:spcAft>
              <a:defRPr sz="1200">
                <a:latin typeface="+mn-lt"/>
                <a:cs typeface="+mn-cs"/>
              </a:defRPr>
            </a:lvl1pPr>
          </a:lstStyle>
          <a:p>
            <a:pPr>
              <a:defRPr/>
            </a:pPr>
            <a:fld id="{47960668-5FAC-4387-988E-4EF0153F9F29}" type="datetimeFigureOut">
              <a:rPr lang="nb-NO"/>
              <a:pPr>
                <a:defRPr/>
              </a:pPr>
              <a:t>20.01.2016</a:t>
            </a:fld>
            <a:endParaRPr lang="nb-NO"/>
          </a:p>
        </p:txBody>
      </p:sp>
      <p:sp>
        <p:nvSpPr>
          <p:cNvPr id="4" name="Plassholder for lysbilde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32" tIns="45716" rIns="91432" bIns="45716" rtlCol="0" anchor="ctr"/>
          <a:lstStyle/>
          <a:p>
            <a:pPr lvl="0"/>
            <a:endParaRPr lang="nb-NO" noProof="0"/>
          </a:p>
        </p:txBody>
      </p:sp>
      <p:sp>
        <p:nvSpPr>
          <p:cNvPr id="5" name="Plassholder for notater 4"/>
          <p:cNvSpPr>
            <a:spLocks noGrp="1"/>
          </p:cNvSpPr>
          <p:nvPr>
            <p:ph type="body" sz="quarter" idx="3"/>
          </p:nvPr>
        </p:nvSpPr>
        <p:spPr>
          <a:xfrm>
            <a:off x="679450" y="4705350"/>
            <a:ext cx="5435600" cy="4457700"/>
          </a:xfrm>
          <a:prstGeom prst="rect">
            <a:avLst/>
          </a:prstGeom>
        </p:spPr>
        <p:txBody>
          <a:bodyPr vert="horz" lIns="91432" tIns="45716" rIns="91432" bIns="45716" rtlCol="0">
            <a:normAutofit/>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a:p>
        </p:txBody>
      </p:sp>
      <p:sp>
        <p:nvSpPr>
          <p:cNvPr id="6" name="Plassholder for bunntekst 5"/>
          <p:cNvSpPr>
            <a:spLocks noGrp="1"/>
          </p:cNvSpPr>
          <p:nvPr>
            <p:ph type="ftr" sz="quarter" idx="4"/>
          </p:nvPr>
        </p:nvSpPr>
        <p:spPr>
          <a:xfrm>
            <a:off x="1" y="9408981"/>
            <a:ext cx="2944283" cy="495300"/>
          </a:xfrm>
          <a:prstGeom prst="rect">
            <a:avLst/>
          </a:prstGeom>
        </p:spPr>
        <p:txBody>
          <a:bodyPr vert="horz" lIns="91432" tIns="45716" rIns="91432" bIns="45716" rtlCol="0" anchor="b"/>
          <a:lstStyle>
            <a:lvl1pPr algn="l" fontAlgn="auto">
              <a:spcBef>
                <a:spcPts val="0"/>
              </a:spcBef>
              <a:spcAft>
                <a:spcPts val="0"/>
              </a:spcAft>
              <a:defRPr sz="1200">
                <a:latin typeface="+mn-lt"/>
                <a:cs typeface="+mn-cs"/>
              </a:defRPr>
            </a:lvl1pPr>
          </a:lstStyle>
          <a:p>
            <a:pPr>
              <a:defRPr/>
            </a:pPr>
            <a:endParaRPr lang="nb-NO"/>
          </a:p>
        </p:txBody>
      </p:sp>
      <p:sp>
        <p:nvSpPr>
          <p:cNvPr id="7" name="Plassholder for lysbildenummer 6"/>
          <p:cNvSpPr>
            <a:spLocks noGrp="1"/>
          </p:cNvSpPr>
          <p:nvPr>
            <p:ph type="sldNum" sz="quarter" idx="5"/>
          </p:nvPr>
        </p:nvSpPr>
        <p:spPr>
          <a:xfrm>
            <a:off x="3848646" y="9408981"/>
            <a:ext cx="2944283" cy="495300"/>
          </a:xfrm>
          <a:prstGeom prst="rect">
            <a:avLst/>
          </a:prstGeom>
        </p:spPr>
        <p:txBody>
          <a:bodyPr vert="horz" lIns="91432" tIns="45716" rIns="91432" bIns="45716" rtlCol="0" anchor="b"/>
          <a:lstStyle>
            <a:lvl1pPr algn="r" fontAlgn="auto">
              <a:spcBef>
                <a:spcPts val="0"/>
              </a:spcBef>
              <a:spcAft>
                <a:spcPts val="0"/>
              </a:spcAft>
              <a:defRPr sz="1200">
                <a:latin typeface="+mn-lt"/>
                <a:cs typeface="+mn-cs"/>
              </a:defRPr>
            </a:lvl1pPr>
          </a:lstStyle>
          <a:p>
            <a:pPr>
              <a:defRPr/>
            </a:pPr>
            <a:fld id="{53728D78-1E05-4D5F-9175-A90A1591FB4B}" type="slidenum">
              <a:rPr lang="nb-NO"/>
              <a:pPr>
                <a:defRPr/>
              </a:pPr>
              <a:t>‹#›</a:t>
            </a:fld>
            <a:endParaRPr lang="nb-NO"/>
          </a:p>
        </p:txBody>
      </p:sp>
    </p:spTree>
    <p:extLst>
      <p:ext uri="{BB962C8B-B14F-4D97-AF65-F5344CB8AC3E}">
        <p14:creationId xmlns:p14="http://schemas.microsoft.com/office/powerpoint/2010/main" val="30782142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El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5" name="Ellipse 8"/>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14" name="Tittel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Undertittel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Plassholder for dato 6"/>
          <p:cNvSpPr>
            <a:spLocks noGrp="1"/>
          </p:cNvSpPr>
          <p:nvPr>
            <p:ph type="dt" sz="half" idx="10"/>
          </p:nvPr>
        </p:nvSpPr>
        <p:spPr/>
        <p:txBody>
          <a:bodyPr/>
          <a:lstStyle>
            <a:lvl1pPr>
              <a:defRPr/>
            </a:lvl1pPr>
            <a:extLst/>
          </a:lstStyle>
          <a:p>
            <a:pPr>
              <a:defRPr/>
            </a:pPr>
            <a:fld id="{865EF0E4-FFAA-49A6-9515-1FEAFA45BA0B}" type="datetime1">
              <a:rPr lang="en-US"/>
              <a:pPr>
                <a:defRPr/>
              </a:pPr>
              <a:t>1/20/2016</a:t>
            </a:fld>
            <a:endParaRPr lang="en-US" dirty="0"/>
          </a:p>
        </p:txBody>
      </p:sp>
      <p:sp>
        <p:nvSpPr>
          <p:cNvPr id="7" name="Plassholder for bunntekst 19"/>
          <p:cNvSpPr>
            <a:spLocks noGrp="1"/>
          </p:cNvSpPr>
          <p:nvPr>
            <p:ph type="ftr" sz="quarter" idx="11"/>
          </p:nvPr>
        </p:nvSpPr>
        <p:spPr/>
        <p:txBody>
          <a:bodyPr/>
          <a:lstStyle>
            <a:lvl1pPr>
              <a:defRPr/>
            </a:lvl1pPr>
            <a:extLst/>
          </a:lstStyle>
          <a:p>
            <a:pPr>
              <a:defRPr/>
            </a:pPr>
            <a:endParaRPr lang="en-US"/>
          </a:p>
        </p:txBody>
      </p:sp>
      <p:sp>
        <p:nvSpPr>
          <p:cNvPr id="8" name="Plassholder for lysbildenummer 9"/>
          <p:cNvSpPr>
            <a:spLocks noGrp="1"/>
          </p:cNvSpPr>
          <p:nvPr>
            <p:ph type="sldNum" sz="quarter" idx="12"/>
          </p:nvPr>
        </p:nvSpPr>
        <p:spPr/>
        <p:txBody>
          <a:bodyPr/>
          <a:lstStyle>
            <a:lvl1pPr>
              <a:defRPr/>
            </a:lvl1pPr>
            <a:extLst/>
          </a:lstStyle>
          <a:p>
            <a:pPr>
              <a:defRPr/>
            </a:pPr>
            <a:fld id="{32148923-4963-4802-AAD7-C42759FB5E91}" type="slidenum">
              <a:rPr lang="en-US"/>
              <a:pPr>
                <a:defRPr/>
              </a:pPr>
              <a:t>‹#›</a:t>
            </a:fld>
            <a:endParaRPr lang="en-US" dirty="0"/>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pic>
        <p:nvPicPr>
          <p:cNvPr id="4" name="Picture 10" descr="FERMIO"/>
          <p:cNvPicPr>
            <a:picLocks noChangeAspect="1" noChangeArrowheads="1"/>
          </p:cNvPicPr>
          <p:nvPr userDrawn="1"/>
        </p:nvPicPr>
        <p:blipFill>
          <a:blip r:embed="rId2" cstate="print"/>
          <a:srcRect/>
          <a:stretch>
            <a:fillRect/>
          </a:stretch>
        </p:blipFill>
        <p:spPr bwMode="auto">
          <a:xfrm>
            <a:off x="4643438" y="6467475"/>
            <a:ext cx="792162" cy="344488"/>
          </a:xfrm>
          <a:prstGeom prst="rect">
            <a:avLst/>
          </a:prstGeom>
          <a:noFill/>
          <a:ln w="9525">
            <a:noFill/>
            <a:miter lim="800000"/>
            <a:headEnd/>
            <a:tailEnd/>
          </a:ln>
        </p:spPr>
      </p:pic>
      <p:pic>
        <p:nvPicPr>
          <p:cNvPr id="5" name="Bilde 7" descr="MN_KJEMI_A_ENG.png"/>
          <p:cNvPicPr>
            <a:picLocks noChangeAspect="1"/>
          </p:cNvPicPr>
          <p:nvPr userDrawn="1"/>
        </p:nvPicPr>
        <p:blipFill>
          <a:blip r:embed="rId3" cstate="print"/>
          <a:srcRect b="67255"/>
          <a:stretch>
            <a:fillRect/>
          </a:stretch>
        </p:blipFill>
        <p:spPr bwMode="auto">
          <a:xfrm>
            <a:off x="611188" y="6524625"/>
            <a:ext cx="2305050" cy="312738"/>
          </a:xfrm>
          <a:prstGeom prst="rect">
            <a:avLst/>
          </a:prstGeom>
          <a:noFill/>
          <a:ln w="9525">
            <a:noFill/>
            <a:miter lim="800000"/>
            <a:headEnd/>
            <a:tailEnd/>
          </a:ln>
        </p:spPr>
      </p:pic>
      <p:pic>
        <p:nvPicPr>
          <p:cNvPr id="6" name="Bilde 8" descr="MN_KJEMI_A.png"/>
          <p:cNvPicPr>
            <a:picLocks noChangeAspect="1"/>
          </p:cNvPicPr>
          <p:nvPr userDrawn="1"/>
        </p:nvPicPr>
        <p:blipFill>
          <a:blip r:embed="rId4" cstate="print"/>
          <a:srcRect t="55556" r="75191"/>
          <a:stretch>
            <a:fillRect/>
          </a:stretch>
        </p:blipFill>
        <p:spPr bwMode="auto">
          <a:xfrm>
            <a:off x="34925" y="6453188"/>
            <a:ext cx="630238" cy="360362"/>
          </a:xfrm>
          <a:prstGeom prst="rect">
            <a:avLst/>
          </a:prstGeom>
          <a:noFill/>
          <a:ln w="9525">
            <a:noFill/>
            <a:miter lim="800000"/>
            <a:headEnd/>
            <a:tailEnd/>
          </a:ln>
        </p:spPr>
      </p:pic>
      <p:pic>
        <p:nvPicPr>
          <p:cNvPr id="7" name="Picture 2" descr="[SMN]"/>
          <p:cNvPicPr>
            <a:picLocks noChangeAspect="1" noChangeArrowheads="1"/>
          </p:cNvPicPr>
          <p:nvPr userDrawn="1"/>
        </p:nvPicPr>
        <p:blipFill>
          <a:blip r:embed="rId5" cstate="print"/>
          <a:srcRect/>
          <a:stretch>
            <a:fillRect/>
          </a:stretch>
        </p:blipFill>
        <p:spPr bwMode="auto">
          <a:xfrm>
            <a:off x="7885113" y="6524625"/>
            <a:ext cx="1068387" cy="233363"/>
          </a:xfrm>
          <a:prstGeom prst="rect">
            <a:avLst/>
          </a:prstGeom>
          <a:noFill/>
          <a:ln w="9525">
            <a:noFill/>
            <a:miter lim="800000"/>
            <a:headEnd/>
            <a:tailEnd/>
          </a:ln>
        </p:spPr>
      </p:pic>
      <p:sp>
        <p:nvSpPr>
          <p:cNvPr id="2" name="Tittel 1"/>
          <p:cNvSpPr>
            <a:spLocks noGrp="1"/>
          </p:cNvSpPr>
          <p:nvPr>
            <p:ph type="title"/>
          </p:nvPr>
        </p:nvSpPr>
        <p:spPr>
          <a:xfrm>
            <a:off x="539552" y="548680"/>
            <a:ext cx="8330128" cy="720080"/>
          </a:xfrm>
        </p:spPr>
        <p:txBody>
          <a:bodyPr/>
          <a:lstStyle>
            <a:lvl1pPr>
              <a:defRPr sz="2800"/>
            </a:lvl1pPr>
            <a:extLst/>
          </a:lstStyle>
          <a:p>
            <a:r>
              <a:rPr lang="en-US" smtClean="0"/>
              <a:t>Click to edit Master title style</a:t>
            </a:r>
            <a:endParaRPr lang="en-US" dirty="0"/>
          </a:p>
        </p:txBody>
      </p:sp>
      <p:sp>
        <p:nvSpPr>
          <p:cNvPr id="3" name="Plassholder for innhold 2"/>
          <p:cNvSpPr>
            <a:spLocks noGrp="1"/>
          </p:cNvSpPr>
          <p:nvPr>
            <p:ph idx="1"/>
          </p:nvPr>
        </p:nvSpPr>
        <p:spPr>
          <a:xfrm>
            <a:off x="539552" y="1628800"/>
            <a:ext cx="8394136" cy="4543400"/>
          </a:xfrm>
        </p:spPr>
        <p:txBody>
          <a:bodyPr/>
          <a:lstStyle>
            <a:lvl1pPr>
              <a:defRPr sz="2400"/>
            </a:lvl1pPr>
            <a:lvl2pPr>
              <a:defRPr sz="2000"/>
            </a:lvl2pPr>
            <a:lvl3pPr>
              <a:defRPr sz="1800"/>
            </a:lvl3pPr>
            <a:lvl4pPr>
              <a:defRPr sz="1600"/>
            </a:lvl4pPr>
            <a:lvl5pPr>
              <a:defRPr sz="14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4" name="Rektangel 6"/>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ktangel 9"/>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El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7" name="Ellipse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2" name="Tittel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Plassholder for tekst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Plassholder for dato 3"/>
          <p:cNvSpPr>
            <a:spLocks noGrp="1"/>
          </p:cNvSpPr>
          <p:nvPr>
            <p:ph type="dt" sz="half" idx="10"/>
          </p:nvPr>
        </p:nvSpPr>
        <p:spPr/>
        <p:txBody>
          <a:bodyPr/>
          <a:lstStyle>
            <a:lvl1pPr>
              <a:defRPr/>
            </a:lvl1pPr>
            <a:extLst/>
          </a:lstStyle>
          <a:p>
            <a:pPr>
              <a:defRPr/>
            </a:pPr>
            <a:fld id="{2E0C86B1-82B6-4285-816C-E67316DEACA0}" type="datetime1">
              <a:rPr lang="en-US"/>
              <a:pPr>
                <a:defRPr/>
              </a:pPr>
              <a:t>1/20/2016</a:t>
            </a:fld>
            <a:endParaRPr lang="en-US" dirty="0"/>
          </a:p>
        </p:txBody>
      </p:sp>
      <p:sp>
        <p:nvSpPr>
          <p:cNvPr id="9" name="Plassholder for bunntekst 4"/>
          <p:cNvSpPr>
            <a:spLocks noGrp="1"/>
          </p:cNvSpPr>
          <p:nvPr>
            <p:ph type="ftr" sz="quarter" idx="11"/>
          </p:nvPr>
        </p:nvSpPr>
        <p:spPr/>
        <p:txBody>
          <a:bodyPr/>
          <a:lstStyle>
            <a:lvl1pPr>
              <a:defRPr/>
            </a:lvl1pPr>
            <a:extLst/>
          </a:lstStyle>
          <a:p>
            <a:pPr>
              <a:defRPr/>
            </a:pPr>
            <a:endParaRPr lang="en-US"/>
          </a:p>
          <a:p>
            <a:pPr>
              <a:defRPr/>
            </a:pPr>
            <a:endParaRPr lang="en-US"/>
          </a:p>
        </p:txBody>
      </p:sp>
      <p:sp>
        <p:nvSpPr>
          <p:cNvPr id="10" name="Plassholder for lysbildenummer 5"/>
          <p:cNvSpPr>
            <a:spLocks noGrp="1"/>
          </p:cNvSpPr>
          <p:nvPr>
            <p:ph type="sldNum" sz="quarter" idx="12"/>
          </p:nvPr>
        </p:nvSpPr>
        <p:spPr/>
        <p:txBody>
          <a:bodyPr/>
          <a:lstStyle>
            <a:lvl1pPr>
              <a:defRPr/>
            </a:lvl1pPr>
            <a:extLst/>
          </a:lstStyle>
          <a:p>
            <a:pPr>
              <a:defRPr/>
            </a:pPr>
            <a:fld id="{0065292D-042D-4F09-BF08-AA4BB2C95E2C}" type="slidenum">
              <a:rPr lang="en-US"/>
              <a:pPr>
                <a:defRPr/>
              </a:pPr>
              <a:t>‹#›</a:t>
            </a:fld>
            <a:endParaRPr lang="en-US" dirty="0"/>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Plassholder for innhold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lassholder for innhold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Plassholder for dato 4"/>
          <p:cNvSpPr>
            <a:spLocks noGrp="1"/>
          </p:cNvSpPr>
          <p:nvPr>
            <p:ph type="dt" sz="half" idx="10"/>
          </p:nvPr>
        </p:nvSpPr>
        <p:spPr/>
        <p:txBody>
          <a:bodyPr/>
          <a:lstStyle>
            <a:lvl1pPr>
              <a:defRPr/>
            </a:lvl1pPr>
            <a:extLst/>
          </a:lstStyle>
          <a:p>
            <a:pPr>
              <a:defRPr/>
            </a:pPr>
            <a:fld id="{DD59E7CA-2554-4660-8D2E-4B0CE1B6A3DC}" type="datetime1">
              <a:rPr lang="en-US"/>
              <a:pPr>
                <a:defRPr/>
              </a:pPr>
              <a:t>1/20/2016</a:t>
            </a:fld>
            <a:endParaRPr lang="en-US" dirty="0"/>
          </a:p>
        </p:txBody>
      </p:sp>
      <p:sp>
        <p:nvSpPr>
          <p:cNvPr id="6" name="Plassholder for bunntekst 5"/>
          <p:cNvSpPr>
            <a:spLocks noGrp="1"/>
          </p:cNvSpPr>
          <p:nvPr>
            <p:ph type="ftr" sz="quarter" idx="11"/>
          </p:nvPr>
        </p:nvSpPr>
        <p:spPr/>
        <p:txBody>
          <a:bodyPr/>
          <a:lstStyle>
            <a:lvl1pPr>
              <a:defRPr/>
            </a:lvl1pPr>
            <a:extLst/>
          </a:lstStyle>
          <a:p>
            <a:pPr>
              <a:defRPr/>
            </a:pPr>
            <a:endParaRPr lang="en-US"/>
          </a:p>
          <a:p>
            <a:pPr>
              <a:defRPr/>
            </a:pPr>
            <a:endParaRPr lang="en-US"/>
          </a:p>
        </p:txBody>
      </p:sp>
      <p:sp>
        <p:nvSpPr>
          <p:cNvPr id="7" name="Plassholder for lysbildenummer 6"/>
          <p:cNvSpPr>
            <a:spLocks noGrp="1"/>
          </p:cNvSpPr>
          <p:nvPr>
            <p:ph type="sldNum" sz="quarter" idx="12"/>
          </p:nvPr>
        </p:nvSpPr>
        <p:spPr/>
        <p:txBody>
          <a:bodyPr/>
          <a:lstStyle>
            <a:lvl1pPr>
              <a:defRPr/>
            </a:lvl1pPr>
            <a:extLst/>
          </a:lstStyle>
          <a:p>
            <a:pPr>
              <a:defRPr/>
            </a:pPr>
            <a:fld id="{76895078-1443-46BD-A886-19ED11F123B3}" type="slidenum">
              <a:rPr lang="en-US"/>
              <a:pPr>
                <a:defRPr/>
              </a:pPr>
              <a:t>‹#›</a:t>
            </a:fld>
            <a:endParaRPr lang="en-US" dirty="0"/>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Plassholder for tekst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Plassholder for tekst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Plassholder for innhold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Plassholder for innhold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lassholder for dato 6"/>
          <p:cNvSpPr>
            <a:spLocks noGrp="1"/>
          </p:cNvSpPr>
          <p:nvPr>
            <p:ph type="dt" sz="half" idx="10"/>
          </p:nvPr>
        </p:nvSpPr>
        <p:spPr/>
        <p:txBody>
          <a:bodyPr/>
          <a:lstStyle>
            <a:lvl1pPr>
              <a:defRPr/>
            </a:lvl1pPr>
            <a:extLst/>
          </a:lstStyle>
          <a:p>
            <a:pPr>
              <a:defRPr/>
            </a:pPr>
            <a:fld id="{F8757762-353F-43C2-A80F-15A301673A3E}" type="datetime1">
              <a:rPr lang="en-US"/>
              <a:pPr>
                <a:defRPr/>
              </a:pPr>
              <a:t>1/20/2016</a:t>
            </a:fld>
            <a:endParaRPr lang="en-US" dirty="0"/>
          </a:p>
        </p:txBody>
      </p:sp>
      <p:sp>
        <p:nvSpPr>
          <p:cNvPr id="8" name="Plassholder for bunntekst 7"/>
          <p:cNvSpPr>
            <a:spLocks noGrp="1"/>
          </p:cNvSpPr>
          <p:nvPr>
            <p:ph type="ftr" sz="quarter" idx="11"/>
          </p:nvPr>
        </p:nvSpPr>
        <p:spPr/>
        <p:txBody>
          <a:bodyPr/>
          <a:lstStyle>
            <a:lvl1pPr>
              <a:defRPr/>
            </a:lvl1pPr>
            <a:extLst/>
          </a:lstStyle>
          <a:p>
            <a:pPr>
              <a:defRPr/>
            </a:pPr>
            <a:endParaRPr lang="en-US"/>
          </a:p>
          <a:p>
            <a:pPr>
              <a:defRPr/>
            </a:pPr>
            <a:endParaRPr lang="en-US"/>
          </a:p>
        </p:txBody>
      </p:sp>
      <p:sp>
        <p:nvSpPr>
          <p:cNvPr id="9" name="Plassholder for lysbildenummer 8"/>
          <p:cNvSpPr>
            <a:spLocks noGrp="1"/>
          </p:cNvSpPr>
          <p:nvPr>
            <p:ph type="sldNum" sz="quarter" idx="12"/>
          </p:nvPr>
        </p:nvSpPr>
        <p:spPr/>
        <p:txBody>
          <a:bodyPr/>
          <a:lstStyle>
            <a:lvl1pPr>
              <a:defRPr/>
            </a:lvl1pPr>
            <a:extLst/>
          </a:lstStyle>
          <a:p>
            <a:pPr>
              <a:defRPr/>
            </a:pPr>
            <a:fld id="{08BDB88E-3626-4175-BBCE-F9D14A5A258A}" type="slidenum">
              <a:rPr lang="en-US"/>
              <a:pPr>
                <a:defRPr/>
              </a:pPr>
              <a:t>‹#›</a:t>
            </a:fld>
            <a:endParaRPr lang="en-US" dirty="0"/>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pic>
        <p:nvPicPr>
          <p:cNvPr id="3" name="Picture 10" descr="FERMIO"/>
          <p:cNvPicPr>
            <a:picLocks noChangeAspect="1" noChangeArrowheads="1"/>
          </p:cNvPicPr>
          <p:nvPr userDrawn="1"/>
        </p:nvPicPr>
        <p:blipFill>
          <a:blip r:embed="rId2" cstate="print"/>
          <a:srcRect/>
          <a:stretch>
            <a:fillRect/>
          </a:stretch>
        </p:blipFill>
        <p:spPr bwMode="auto">
          <a:xfrm>
            <a:off x="4427538" y="6467475"/>
            <a:ext cx="792162" cy="344488"/>
          </a:xfrm>
          <a:prstGeom prst="rect">
            <a:avLst/>
          </a:prstGeom>
          <a:noFill/>
          <a:ln w="9525">
            <a:noFill/>
            <a:miter lim="800000"/>
            <a:headEnd/>
            <a:tailEnd/>
          </a:ln>
        </p:spPr>
      </p:pic>
      <p:pic>
        <p:nvPicPr>
          <p:cNvPr id="4" name="Bilde 7" descr="MN_KJEMI_A_ENG.png"/>
          <p:cNvPicPr>
            <a:picLocks noChangeAspect="1"/>
          </p:cNvPicPr>
          <p:nvPr userDrawn="1"/>
        </p:nvPicPr>
        <p:blipFill>
          <a:blip r:embed="rId3" cstate="print"/>
          <a:srcRect b="67255"/>
          <a:stretch>
            <a:fillRect/>
          </a:stretch>
        </p:blipFill>
        <p:spPr bwMode="auto">
          <a:xfrm>
            <a:off x="611188" y="6524625"/>
            <a:ext cx="2305050" cy="312738"/>
          </a:xfrm>
          <a:prstGeom prst="rect">
            <a:avLst/>
          </a:prstGeom>
          <a:noFill/>
          <a:ln w="9525">
            <a:noFill/>
            <a:miter lim="800000"/>
            <a:headEnd/>
            <a:tailEnd/>
          </a:ln>
        </p:spPr>
      </p:pic>
      <p:pic>
        <p:nvPicPr>
          <p:cNvPr id="5" name="Bilde 8" descr="MN_KJEMI_A.png"/>
          <p:cNvPicPr>
            <a:picLocks noChangeAspect="1"/>
          </p:cNvPicPr>
          <p:nvPr userDrawn="1"/>
        </p:nvPicPr>
        <p:blipFill>
          <a:blip r:embed="rId4" cstate="print"/>
          <a:srcRect t="55556" r="75191"/>
          <a:stretch>
            <a:fillRect/>
          </a:stretch>
        </p:blipFill>
        <p:spPr bwMode="auto">
          <a:xfrm>
            <a:off x="34925" y="6453188"/>
            <a:ext cx="630238" cy="360362"/>
          </a:xfrm>
          <a:prstGeom prst="rect">
            <a:avLst/>
          </a:prstGeom>
          <a:noFill/>
          <a:ln w="9525">
            <a:noFill/>
            <a:miter lim="800000"/>
            <a:headEnd/>
            <a:tailEnd/>
          </a:ln>
        </p:spPr>
      </p:pic>
      <p:pic>
        <p:nvPicPr>
          <p:cNvPr id="6" name="Picture 2" descr="[SMN]"/>
          <p:cNvPicPr>
            <a:picLocks noChangeAspect="1" noChangeArrowheads="1"/>
          </p:cNvPicPr>
          <p:nvPr userDrawn="1"/>
        </p:nvPicPr>
        <p:blipFill>
          <a:blip r:embed="rId5" cstate="print"/>
          <a:srcRect/>
          <a:stretch>
            <a:fillRect/>
          </a:stretch>
        </p:blipFill>
        <p:spPr bwMode="auto">
          <a:xfrm>
            <a:off x="7894638" y="6524625"/>
            <a:ext cx="1069975" cy="233363"/>
          </a:xfrm>
          <a:prstGeom prst="rect">
            <a:avLst/>
          </a:prstGeom>
          <a:noFill/>
          <a:ln w="9525">
            <a:noFill/>
            <a:miter lim="800000"/>
            <a:headEnd/>
            <a:tailEnd/>
          </a:ln>
        </p:spPr>
      </p:pic>
      <p:sp>
        <p:nvSpPr>
          <p:cNvPr id="2" name="Tittel 1"/>
          <p:cNvSpPr>
            <a:spLocks noGrp="1"/>
          </p:cNvSpPr>
          <p:nvPr>
            <p:ph type="title"/>
          </p:nvPr>
        </p:nvSpPr>
        <p:spPr>
          <a:xfrm>
            <a:off x="683568" y="274320"/>
            <a:ext cx="8250120" cy="1143000"/>
          </a:xfrm>
        </p:spPr>
        <p:txBody>
          <a:bodyPr/>
          <a:lstStyle>
            <a:lvl1pPr>
              <a:defRPr sz="2800"/>
            </a:lvl1pPr>
            <a:extLst/>
          </a:lstStyle>
          <a:p>
            <a:r>
              <a:rPr lang="en-US" smtClean="0"/>
              <a:t>Click to edit Master title style</a:t>
            </a:r>
            <a:endParaRPr lang="en-US" dirty="0"/>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Plassholder for tekst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Plassholder for innhold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Plassholder for dato 4"/>
          <p:cNvSpPr>
            <a:spLocks noGrp="1"/>
          </p:cNvSpPr>
          <p:nvPr>
            <p:ph type="dt" sz="half" idx="10"/>
          </p:nvPr>
        </p:nvSpPr>
        <p:spPr/>
        <p:txBody>
          <a:bodyPr/>
          <a:lstStyle>
            <a:lvl1pPr>
              <a:defRPr/>
            </a:lvl1pPr>
            <a:extLst/>
          </a:lstStyle>
          <a:p>
            <a:pPr>
              <a:defRPr/>
            </a:pPr>
            <a:fld id="{6D477AFA-992F-4123-B338-A01E611E198B}" type="datetime1">
              <a:rPr lang="en-US"/>
              <a:pPr>
                <a:defRPr/>
              </a:pPr>
              <a:t>1/20/2016</a:t>
            </a:fld>
            <a:endParaRPr lang="en-US" dirty="0"/>
          </a:p>
        </p:txBody>
      </p:sp>
      <p:sp>
        <p:nvSpPr>
          <p:cNvPr id="6" name="Plassholder for bunntekst 5"/>
          <p:cNvSpPr>
            <a:spLocks noGrp="1"/>
          </p:cNvSpPr>
          <p:nvPr>
            <p:ph type="ftr" sz="quarter" idx="11"/>
          </p:nvPr>
        </p:nvSpPr>
        <p:spPr/>
        <p:txBody>
          <a:bodyPr/>
          <a:lstStyle>
            <a:lvl1pPr>
              <a:defRPr/>
            </a:lvl1pPr>
            <a:extLst/>
          </a:lstStyle>
          <a:p>
            <a:pPr>
              <a:defRPr/>
            </a:pPr>
            <a:r>
              <a:rPr lang="en-US"/>
              <a:t>John Vedde 10.6.10</a:t>
            </a:r>
          </a:p>
        </p:txBody>
      </p:sp>
      <p:sp>
        <p:nvSpPr>
          <p:cNvPr id="7" name="Plassholder for lysbildenummer 6"/>
          <p:cNvSpPr>
            <a:spLocks noGrp="1"/>
          </p:cNvSpPr>
          <p:nvPr>
            <p:ph type="sldNum" sz="quarter" idx="12"/>
          </p:nvPr>
        </p:nvSpPr>
        <p:spPr/>
        <p:txBody>
          <a:bodyPr/>
          <a:lstStyle>
            <a:lvl1pPr>
              <a:defRPr/>
            </a:lvl1pPr>
            <a:extLst/>
          </a:lstStyle>
          <a:p>
            <a:pPr>
              <a:defRPr/>
            </a:pPr>
            <a:fld id="{B5E11C34-BA10-4373-8103-48BCC76B8370}" type="slidenum">
              <a:rPr lang="en-US"/>
              <a:pPr>
                <a:defRPr/>
              </a:pPr>
              <a:t>‹#›</a:t>
            </a:fld>
            <a:endParaRPr lang="en-US" dirty="0"/>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Rektangel 4"/>
          <p:cNvSpPr/>
          <p:nvPr userDrawn="1"/>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Rektangel 5"/>
          <p:cNvSpPr/>
          <p:nvPr/>
        </p:nvSpPr>
        <p:spPr bwMode="invGray">
          <a:xfrm>
            <a:off x="1371600"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4" name="Plassholder for dato 1"/>
          <p:cNvSpPr>
            <a:spLocks noGrp="1"/>
          </p:cNvSpPr>
          <p:nvPr>
            <p:ph type="dt" sz="half" idx="10"/>
          </p:nvPr>
        </p:nvSpPr>
        <p:spPr/>
        <p:txBody>
          <a:bodyPr/>
          <a:lstStyle>
            <a:lvl1pPr>
              <a:defRPr/>
            </a:lvl1pPr>
            <a:extLst/>
          </a:lstStyle>
          <a:p>
            <a:pPr>
              <a:defRPr/>
            </a:pPr>
            <a:fld id="{6F4AF408-0222-432D-99B4-E9F6D2946F84}" type="datetime1">
              <a:rPr lang="en-US"/>
              <a:pPr>
                <a:defRPr/>
              </a:pPr>
              <a:t>1/20/2016</a:t>
            </a:fld>
            <a:endParaRPr lang="en-US" dirty="0"/>
          </a:p>
        </p:txBody>
      </p:sp>
      <p:sp>
        <p:nvSpPr>
          <p:cNvPr id="5" name="Plassholder for bunntekst 2"/>
          <p:cNvSpPr>
            <a:spLocks noGrp="1"/>
          </p:cNvSpPr>
          <p:nvPr>
            <p:ph type="ftr" sz="quarter" idx="11"/>
          </p:nvPr>
        </p:nvSpPr>
        <p:spPr/>
        <p:txBody>
          <a:bodyPr/>
          <a:lstStyle>
            <a:lvl1pPr>
              <a:defRPr/>
            </a:lvl1pPr>
            <a:extLst/>
          </a:lstStyle>
          <a:p>
            <a:pPr>
              <a:defRPr/>
            </a:pPr>
            <a:endParaRPr lang="en-US"/>
          </a:p>
        </p:txBody>
      </p:sp>
      <p:sp>
        <p:nvSpPr>
          <p:cNvPr id="6" name="Plassholder for lysbildenummer 3"/>
          <p:cNvSpPr>
            <a:spLocks noGrp="1"/>
          </p:cNvSpPr>
          <p:nvPr>
            <p:ph type="sldNum" sz="quarter" idx="12"/>
          </p:nvPr>
        </p:nvSpPr>
        <p:spPr/>
        <p:txBody>
          <a:bodyPr/>
          <a:lstStyle>
            <a:lvl1pPr>
              <a:defRPr/>
            </a:lvl1pPr>
            <a:extLst/>
          </a:lstStyle>
          <a:p>
            <a:pPr>
              <a:defRPr/>
            </a:pPr>
            <a:fld id="{9F564BBE-CD89-4B2A-BA60-CBDB64D1819E}" type="slidenum">
              <a:rPr lang="en-US"/>
              <a:pPr>
                <a:defRPr/>
              </a:pPr>
              <a:t>‹#›</a:t>
            </a:fld>
            <a:endParaRPr lang="en-US" dirty="0"/>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5" name="Rektangel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dirty="0">
              <a:latin typeface="+mn-lt"/>
              <a:cs typeface="+mn-cs"/>
            </a:endParaRPr>
          </a:p>
        </p:txBody>
      </p:sp>
      <p:sp>
        <p:nvSpPr>
          <p:cNvPr id="6" name="Prosess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Prosess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tel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lassholder for bild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Plassholder for tekst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Plassholder for dato 4"/>
          <p:cNvSpPr>
            <a:spLocks noGrp="1"/>
          </p:cNvSpPr>
          <p:nvPr>
            <p:ph type="dt" sz="half" idx="10"/>
          </p:nvPr>
        </p:nvSpPr>
        <p:spPr/>
        <p:txBody>
          <a:bodyPr/>
          <a:lstStyle>
            <a:lvl1pPr>
              <a:defRPr/>
            </a:lvl1pPr>
            <a:extLst/>
          </a:lstStyle>
          <a:p>
            <a:pPr>
              <a:defRPr/>
            </a:pPr>
            <a:fld id="{E5DC2F6A-EE3F-4BEF-A373-893C4E10ABE5}" type="datetime1">
              <a:rPr lang="en-US"/>
              <a:pPr>
                <a:defRPr/>
              </a:pPr>
              <a:t>1/20/2016</a:t>
            </a:fld>
            <a:endParaRPr lang="en-US" dirty="0"/>
          </a:p>
        </p:txBody>
      </p:sp>
      <p:sp>
        <p:nvSpPr>
          <p:cNvPr id="9" name="Plassholder for bunntekst 5"/>
          <p:cNvSpPr>
            <a:spLocks noGrp="1"/>
          </p:cNvSpPr>
          <p:nvPr>
            <p:ph type="ftr" sz="quarter" idx="11"/>
          </p:nvPr>
        </p:nvSpPr>
        <p:spPr/>
        <p:txBody>
          <a:bodyPr/>
          <a:lstStyle>
            <a:lvl1pPr>
              <a:defRPr/>
            </a:lvl1pPr>
            <a:extLst/>
          </a:lstStyle>
          <a:p>
            <a:pPr>
              <a:defRPr/>
            </a:pPr>
            <a:endParaRPr lang="en-US"/>
          </a:p>
        </p:txBody>
      </p:sp>
      <p:sp>
        <p:nvSpPr>
          <p:cNvPr id="10" name="Plassholder for lysbildenummer 6"/>
          <p:cNvSpPr>
            <a:spLocks noGrp="1"/>
          </p:cNvSpPr>
          <p:nvPr>
            <p:ph type="sldNum" sz="quarter" idx="12"/>
          </p:nvPr>
        </p:nvSpPr>
        <p:spPr/>
        <p:txBody>
          <a:bodyPr/>
          <a:lstStyle>
            <a:lvl1pPr>
              <a:defRPr/>
            </a:lvl1pPr>
            <a:extLst/>
          </a:lstStyle>
          <a:p>
            <a:pPr>
              <a:defRPr/>
            </a:pPr>
            <a:fld id="{A5E275CC-78C1-44DB-A888-EDB64535F92D}" type="slidenum">
              <a:rPr lang="en-US"/>
              <a:pPr>
                <a:defRPr/>
              </a:pPr>
              <a:t>‹#›</a:t>
            </a:fld>
            <a:endParaRPr lang="en-US" dirty="0"/>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4800" y="115888"/>
            <a:ext cx="6283325" cy="1143000"/>
          </a:xfrm>
        </p:spPr>
        <p:txBody>
          <a:bodyPr/>
          <a:lstStyle/>
          <a:p>
            <a:r>
              <a:rPr lang="en-US" smtClean="0"/>
              <a:t>Click to edit Master title style</a:t>
            </a:r>
            <a:endParaRPr lang="nb-NO"/>
          </a:p>
        </p:txBody>
      </p:sp>
      <p:sp>
        <p:nvSpPr>
          <p:cNvPr id="3" name="Text Placeholder 2"/>
          <p:cNvSpPr>
            <a:spLocks noGrp="1"/>
          </p:cNvSpPr>
          <p:nvPr>
            <p:ph type="body" sz="half" idx="1"/>
          </p:nvPr>
        </p:nvSpPr>
        <p:spPr>
          <a:xfrm>
            <a:off x="304800" y="2209800"/>
            <a:ext cx="37719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lipArt Placeholder 3"/>
          <p:cNvSpPr>
            <a:spLocks noGrp="1"/>
          </p:cNvSpPr>
          <p:nvPr>
            <p:ph type="clipArt" sz="half" idx="2"/>
          </p:nvPr>
        </p:nvSpPr>
        <p:spPr>
          <a:xfrm>
            <a:off x="4229100" y="2209800"/>
            <a:ext cx="3771900" cy="4191000"/>
          </a:xfrm>
        </p:spPr>
        <p:txBody>
          <a:bodyPr>
            <a:normAutofit/>
          </a:bodyPr>
          <a:lstStyle/>
          <a:p>
            <a:pPr lvl="0"/>
            <a:r>
              <a:rPr lang="en-US" noProof="0" smtClean="0"/>
              <a:t>Click icon to add clip art</a:t>
            </a:r>
            <a:endParaRPr lang="nb-NO"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Plassholder for tittel 4"/>
          <p:cNvSpPr>
            <a:spLocks noGrp="1"/>
          </p:cNvSpPr>
          <p:nvPr>
            <p:ph type="title"/>
          </p:nvPr>
        </p:nvSpPr>
        <p:spPr>
          <a:xfrm>
            <a:off x="1371600" y="914400"/>
            <a:ext cx="7497763" cy="1143000"/>
          </a:xfrm>
          <a:prstGeom prst="rect">
            <a:avLst/>
          </a:prstGeom>
        </p:spPr>
        <p:txBody>
          <a:bodyPr anchor="ctr">
            <a:normAutofit/>
          </a:bodyPr>
          <a:lstStyle>
            <a:extLst/>
          </a:lstStyle>
          <a:p>
            <a:r>
              <a:rPr lang="nb-NO" dirty="0" smtClean="0"/>
              <a:t>Klikk for å redigere tittelstil</a:t>
            </a:r>
            <a:endParaRPr lang="en-US" dirty="0"/>
          </a:p>
        </p:txBody>
      </p:sp>
      <p:sp>
        <p:nvSpPr>
          <p:cNvPr id="1028" name="Plassholder for tekst 8"/>
          <p:cNvSpPr>
            <a:spLocks noGrp="1"/>
          </p:cNvSpPr>
          <p:nvPr>
            <p:ph type="body" idx="1"/>
          </p:nvPr>
        </p:nvSpPr>
        <p:spPr bwMode="auto">
          <a:xfrm>
            <a:off x="1435100" y="2286000"/>
            <a:ext cx="749935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smtClean="0"/>
          </a:p>
        </p:txBody>
      </p:sp>
      <p:sp>
        <p:nvSpPr>
          <p:cNvPr id="24" name="Plassholder for dato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F1C495AA-D184-47F2-9301-8BAE5898A0C7}" type="datetime1">
              <a:rPr lang="en-US"/>
              <a:pPr>
                <a:defRPr/>
              </a:pPr>
              <a:t>1/20/2016</a:t>
            </a:fld>
            <a:endParaRPr lang="en-US" dirty="0"/>
          </a:p>
        </p:txBody>
      </p:sp>
      <p:sp>
        <p:nvSpPr>
          <p:cNvPr id="10" name="Plassholder for bunntekst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US"/>
          </a:p>
        </p:txBody>
      </p:sp>
      <p:sp>
        <p:nvSpPr>
          <p:cNvPr id="22" name="Plassholder for lysbildenumm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F3DEFB84-8A70-4272-846A-5B8501514680}" type="slidenum">
              <a:rPr lang="en-US"/>
              <a:pPr>
                <a:defRPr/>
              </a:pPr>
              <a:t>‹#›</a:t>
            </a:fld>
            <a:endParaRPr lang="en-US" dirty="0"/>
          </a:p>
        </p:txBody>
      </p:sp>
      <p:pic>
        <p:nvPicPr>
          <p:cNvPr id="1032" name="Bilde 13" descr="MN_KJEMI_A.png"/>
          <p:cNvPicPr>
            <a:picLocks noChangeAspect="1"/>
          </p:cNvPicPr>
          <p:nvPr/>
        </p:nvPicPr>
        <p:blipFill>
          <a:blip r:embed="rId12" cstate="print"/>
          <a:srcRect t="57874" r="3014"/>
          <a:stretch>
            <a:fillRect/>
          </a:stretch>
        </p:blipFill>
        <p:spPr bwMode="auto">
          <a:xfrm>
            <a:off x="304800" y="6172200"/>
            <a:ext cx="4448175" cy="615950"/>
          </a:xfrm>
          <a:prstGeom prst="rect">
            <a:avLst/>
          </a:prstGeom>
          <a:noFill/>
          <a:ln w="9525">
            <a:noFill/>
            <a:miter lim="800000"/>
            <a:headEnd/>
            <a:tailEnd/>
          </a:ln>
        </p:spPr>
      </p:pic>
      <p:pic>
        <p:nvPicPr>
          <p:cNvPr id="1033" name="Bilde 14" descr="MN_KJEMI_A_ENG.png"/>
          <p:cNvPicPr>
            <a:picLocks noChangeAspect="1"/>
          </p:cNvPicPr>
          <p:nvPr/>
        </p:nvPicPr>
        <p:blipFill>
          <a:blip r:embed="rId13" cstate="print"/>
          <a:srcRect b="83774"/>
          <a:stretch>
            <a:fillRect/>
          </a:stretch>
        </p:blipFill>
        <p:spPr bwMode="auto">
          <a:xfrm>
            <a:off x="76200" y="76200"/>
            <a:ext cx="5535613" cy="3714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Lst>
  <p:transition spd="med">
    <p:wipe dir="r"/>
  </p:transition>
  <p:hf sldNum="0" hdr="0" dt="0"/>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Arial" charset="0"/>
        </a:defRPr>
      </a:lvl2pPr>
      <a:lvl3pPr algn="l" rtl="0" eaLnBrk="0" fontAlgn="base" hangingPunct="0">
        <a:spcBef>
          <a:spcPct val="0"/>
        </a:spcBef>
        <a:spcAft>
          <a:spcPct val="0"/>
        </a:spcAft>
        <a:defRPr sz="4300">
          <a:solidFill>
            <a:srgbClr val="572314"/>
          </a:solidFill>
          <a:latin typeface="Arial" charset="0"/>
        </a:defRPr>
      </a:lvl3pPr>
      <a:lvl4pPr algn="l" rtl="0" eaLnBrk="0" fontAlgn="base" hangingPunct="0">
        <a:spcBef>
          <a:spcPct val="0"/>
        </a:spcBef>
        <a:spcAft>
          <a:spcPct val="0"/>
        </a:spcAft>
        <a:defRPr sz="4300">
          <a:solidFill>
            <a:srgbClr val="572314"/>
          </a:solidFill>
          <a:latin typeface="Arial" charset="0"/>
        </a:defRPr>
      </a:lvl4pPr>
      <a:lvl5pPr algn="l" rtl="0" eaLnBrk="0" fontAlgn="base" hangingPunct="0">
        <a:spcBef>
          <a:spcPct val="0"/>
        </a:spcBef>
        <a:spcAft>
          <a:spcPct val="0"/>
        </a:spcAft>
        <a:defRPr sz="4300">
          <a:solidFill>
            <a:srgbClr val="572314"/>
          </a:solidFill>
          <a:latin typeface="Arial" charset="0"/>
        </a:defRPr>
      </a:lvl5pPr>
      <a:lvl6pPr marL="457200" algn="l" rtl="0" fontAlgn="base">
        <a:spcBef>
          <a:spcPct val="0"/>
        </a:spcBef>
        <a:spcAft>
          <a:spcPct val="0"/>
        </a:spcAft>
        <a:defRPr sz="4300">
          <a:solidFill>
            <a:srgbClr val="572314"/>
          </a:solidFill>
          <a:latin typeface="Arial" charset="0"/>
        </a:defRPr>
      </a:lvl6pPr>
      <a:lvl7pPr marL="914400" algn="l" rtl="0" fontAlgn="base">
        <a:spcBef>
          <a:spcPct val="0"/>
        </a:spcBef>
        <a:spcAft>
          <a:spcPct val="0"/>
        </a:spcAft>
        <a:defRPr sz="4300">
          <a:solidFill>
            <a:srgbClr val="572314"/>
          </a:solidFill>
          <a:latin typeface="Arial" charset="0"/>
        </a:defRPr>
      </a:lvl7pPr>
      <a:lvl8pPr marL="1371600" algn="l" rtl="0" fontAlgn="base">
        <a:spcBef>
          <a:spcPct val="0"/>
        </a:spcBef>
        <a:spcAft>
          <a:spcPct val="0"/>
        </a:spcAft>
        <a:defRPr sz="4300">
          <a:solidFill>
            <a:srgbClr val="572314"/>
          </a:solidFill>
          <a:latin typeface="Arial" charset="0"/>
        </a:defRPr>
      </a:lvl8pPr>
      <a:lvl9pPr marL="1828800" algn="l" rtl="0" fontAlgn="base">
        <a:spcBef>
          <a:spcPct val="0"/>
        </a:spcBef>
        <a:spcAft>
          <a:spcPct val="0"/>
        </a:spcAft>
        <a:defRPr sz="4300">
          <a:solidFill>
            <a:srgbClr val="572314"/>
          </a:solidFill>
          <a:latin typeface="Arial"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truls.norby@kjemi.uio.no" TargetMode="Externa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jpeg"/><Relationship Id="rId7" Type="http://schemas.openxmlformats.org/officeDocument/2006/relationships/image" Target="../media/image22.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file:///C:\Documents%20and%20Settings\trulsn\My%20Documents\KJMMENA4010\Figures\WDC-19-22-transistor.JPG" TargetMode="External"/><Relationship Id="rId2" Type="http://schemas.openxmlformats.org/officeDocument/2006/relationships/image" Target="file:///C:\Documents%20and%20Settings\trulsn\My%20Documents\KJMMENA4010\Figures\WDC-19-24-MOSFET.JPG"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1.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33.wmf"/><Relationship Id="rId4" Type="http://schemas.openxmlformats.org/officeDocument/2006/relationships/image" Target="../media/image30.wmf"/><Relationship Id="rId9"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6.wmf"/><Relationship Id="rId5" Type="http://schemas.openxmlformats.org/officeDocument/2006/relationships/oleObject" Target="../embeddings/oleObject7.bin"/><Relationship Id="rId4" Type="http://schemas.openxmlformats.org/officeDocument/2006/relationships/image" Target="../media/image35.wmf"/></Relationships>
</file>

<file path=ppt/slides/_rels/slide23.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9.wmf"/><Relationship Id="rId5" Type="http://schemas.openxmlformats.org/officeDocument/2006/relationships/oleObject" Target="../embeddings/oleObject10.bin"/><Relationship Id="rId10" Type="http://schemas.openxmlformats.org/officeDocument/2006/relationships/image" Target="../media/image41.wmf"/><Relationship Id="rId4" Type="http://schemas.openxmlformats.org/officeDocument/2006/relationships/image" Target="../media/image38.wmf"/><Relationship Id="rId9"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2.wmf"/></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www.google.no/url?sa=i&amp;rct=j&amp;q=&amp;esrc=s&amp;source=images&amp;cd=&amp;cad=rja&amp;uact=8&amp;ved=0ahUKEwjAmsPHt7nKAhWF3iwKHQaCCdUQjRwIBw&amp;url=http%3A%2F%2Fwww.allaboutcircuits.com%2Ftextbook%2Fdirect-current%2Fchpt-6%2Fkirchhoffs-voltage-law-kvl%2F&amp;psig=AFQjCNF9TShnbX3ohosrOeBDvx5_YlPZ2w&amp;ust=1453414921173492" TargetMode="Externa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file:///C:\Documents%20and%20Settings\trulsn\My%20Documents\KJMMENA4010\Figures\Multimeters-2-4.JP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file:///C:\Documents%20and%20Settings\trulsn\My%20Documents\KJMMENA4010\Figures\WDC-19-24-MOSFET.JPG" TargetMode="External"/><Relationship Id="rId2" Type="http://schemas.openxmlformats.org/officeDocument/2006/relationships/image" Target="file:///C:\Documents%20and%20Settings\trulsn\My%20Documents\KJMMENA4010\Figures\Output-input-R.JPG" TargetMode="External"/><Relationship Id="rId1" Type="http://schemas.openxmlformats.org/officeDocument/2006/relationships/slideLayout" Target="../slideLayouts/slideLayout2.xml"/><Relationship Id="rId4" Type="http://schemas.openxmlformats.org/officeDocument/2006/relationships/image" Target="file:///C:\Documents%20and%20Settings\trulsn\My%20Documents\KJMMENA4010\Figures\WDC-19-22-transistor.JP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file:///C:\Documents%20and%20Settings\trulsn\My%20Documents\KJMMENA4010\Figures\Multimeter-4-wire.JPG" TargetMode="External"/><Relationship Id="rId2" Type="http://schemas.openxmlformats.org/officeDocument/2006/relationships/image" Target="file:///C:\Documents%20and%20Settings\trulsn\My%20Documents\KJMMENA4010\Figures\Multimeters-2-4.JPG" TargetMode="External"/><Relationship Id="rId1" Type="http://schemas.openxmlformats.org/officeDocument/2006/relationships/slideLayout" Target="../slideLayouts/slideLayout2.xml"/><Relationship Id="rId4" Type="http://schemas.openxmlformats.org/officeDocument/2006/relationships/image" Target="file:///C:\Documents%20and%20Settings\trulsn\My%20Documents\KJMMENA4010\Figures\Multimeter-4-electrode.JP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14.bin"/><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48.wmf"/><Relationship Id="rId5" Type="http://schemas.openxmlformats.org/officeDocument/2006/relationships/oleObject" Target="../embeddings/oleObject15.bin"/><Relationship Id="rId4" Type="http://schemas.openxmlformats.org/officeDocument/2006/relationships/image" Target="../media/image47.wmf"/><Relationship Id="rId9" Type="http://schemas.openxmlformats.org/officeDocument/2006/relationships/image" Target="../media/image50.png"/></Relationships>
</file>

<file path=ppt/slides/_rels/slide33.xml.rels><?xml version="1.0" encoding="UTF-8" standalone="yes"?>
<Relationships xmlns="http://schemas.openxmlformats.org/package/2006/relationships"><Relationship Id="rId2" Type="http://schemas.openxmlformats.org/officeDocument/2006/relationships/image" Target="file:///C:\Documents%20and%20Settings\trulsn\My%20Documents\KJMMENA4010\Figures\Complex-plane-plots-1.JP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52.wmf"/><Relationship Id="rId5" Type="http://schemas.openxmlformats.org/officeDocument/2006/relationships/oleObject" Target="../embeddings/oleObject18.bin"/><Relationship Id="rId4" Type="http://schemas.openxmlformats.org/officeDocument/2006/relationships/image" Target="../media/image51.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54.wmf"/><Relationship Id="rId5" Type="http://schemas.openxmlformats.org/officeDocument/2006/relationships/oleObject" Target="../embeddings/oleObject20.bin"/><Relationship Id="rId4" Type="http://schemas.openxmlformats.org/officeDocument/2006/relationships/image" Target="../media/image53.wmf"/></Relationships>
</file>

<file path=ppt/slides/_rels/slide36.xml.rels><?xml version="1.0" encoding="UTF-8" standalone="yes"?>
<Relationships xmlns="http://schemas.openxmlformats.org/package/2006/relationships"><Relationship Id="rId2" Type="http://schemas.openxmlformats.org/officeDocument/2006/relationships/image" Target="file:///C:\Documents%20and%20Settings\trulsn\My%20Documents\KJMMENA4010\Figures\total-circuit-1.JPG"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image" Target="../media/image58.png"/><Relationship Id="rId7" Type="http://schemas.openxmlformats.org/officeDocument/2006/relationships/image" Target="../media/image56.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2.bin"/><Relationship Id="rId5" Type="http://schemas.openxmlformats.org/officeDocument/2006/relationships/image" Target="../media/image55.wmf"/><Relationship Id="rId4" Type="http://schemas.openxmlformats.org/officeDocument/2006/relationships/oleObject" Target="../embeddings/oleObject21.bin"/><Relationship Id="rId9" Type="http://schemas.openxmlformats.org/officeDocument/2006/relationships/image" Target="../media/image57.wmf"/></Relationships>
</file>

<file path=ppt/slides/_rels/slide3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oleObject" Target="../embeddings/oleObject28.bin"/><Relationship Id="rId3" Type="http://schemas.openxmlformats.org/officeDocument/2006/relationships/image" Target="file:///C:\Documents%20and%20Settings\trulsn\My%20Documents\KJMMENA4010\Figures\Circuit-element-symbols.JPG" TargetMode="External"/><Relationship Id="rId7" Type="http://schemas.openxmlformats.org/officeDocument/2006/relationships/image" Target="../media/image61.wmf"/><Relationship Id="rId12" Type="http://schemas.openxmlformats.org/officeDocument/2006/relationships/image" Target="../media/image63.wmf"/><Relationship Id="rId2" Type="http://schemas.openxmlformats.org/officeDocument/2006/relationships/slideLayout" Target="../slideLayouts/slideLayout2.xml"/><Relationship Id="rId16" Type="http://schemas.openxmlformats.org/officeDocument/2006/relationships/image" Target="../media/image65.wmf"/><Relationship Id="rId1" Type="http://schemas.openxmlformats.org/officeDocument/2006/relationships/vmlDrawing" Target="../drawings/vmlDrawing9.vml"/><Relationship Id="rId6" Type="http://schemas.openxmlformats.org/officeDocument/2006/relationships/oleObject" Target="../embeddings/oleObject25.bin"/><Relationship Id="rId11" Type="http://schemas.openxmlformats.org/officeDocument/2006/relationships/oleObject" Target="../embeddings/oleObject27.bin"/><Relationship Id="rId5" Type="http://schemas.openxmlformats.org/officeDocument/2006/relationships/image" Target="../media/image60.wmf"/><Relationship Id="rId15" Type="http://schemas.openxmlformats.org/officeDocument/2006/relationships/oleObject" Target="../embeddings/oleObject29.bin"/><Relationship Id="rId10" Type="http://schemas.openxmlformats.org/officeDocument/2006/relationships/image" Target="file:///C:\Documents%20and%20Settings\trulsn\My%20Documents\KJMMENA4010\Figures\MAW-12-24-dipoles.JPG" TargetMode="External"/><Relationship Id="rId4" Type="http://schemas.openxmlformats.org/officeDocument/2006/relationships/oleObject" Target="../embeddings/oleObject24.bin"/><Relationship Id="rId9" Type="http://schemas.openxmlformats.org/officeDocument/2006/relationships/image" Target="../media/image62.wmf"/><Relationship Id="rId14" Type="http://schemas.openxmlformats.org/officeDocument/2006/relationships/image" Target="../media/image64.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67.wmf"/><Relationship Id="rId5" Type="http://schemas.openxmlformats.org/officeDocument/2006/relationships/oleObject" Target="../embeddings/Microsoft_Excel_97-2003_Worksheet1.xls"/><Relationship Id="rId4" Type="http://schemas.openxmlformats.org/officeDocument/2006/relationships/image" Target="../media/image66.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file:///C:\Documents%20and%20Settings\trulsn\My%20Documents\KJMMENA4010\Figures\Electrode-electrolyte-1.JPG" TargetMode="Externa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file:///C:\Documents%20and%20Settings\trulsn\My%20Documents\KJMMENA4010\Figures\Randles-1.JPG" TargetMode="External"/><Relationship Id="rId2" Type="http://schemas.openxmlformats.org/officeDocument/2006/relationships/image" Target="file:///C:\Documents%20and%20Settings\trulsn\My%20Documents\KJMMENA4010\Figures\Electrode-electrolyte-1.JP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68.wmf"/><Relationship Id="rId5" Type="http://schemas.openxmlformats.org/officeDocument/2006/relationships/oleObject" Target="../embeddings/Microsoft_Excel_97-2003_Worksheet2.xls"/><Relationship Id="rId4" Type="http://schemas.openxmlformats.org/officeDocument/2006/relationships/image" Target="../media/image55.wmf"/></Relationships>
</file>

<file path=ppt/slides/_rels/slide46.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oleObject" Target="../embeddings/oleObject32.bin"/><Relationship Id="rId7" Type="http://schemas.openxmlformats.org/officeDocument/2006/relationships/oleObject" Target="../embeddings/Microsoft_Excel_97-2003_Worksheet3.xls"/><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70.wmf"/><Relationship Id="rId5" Type="http://schemas.openxmlformats.org/officeDocument/2006/relationships/oleObject" Target="../embeddings/oleObject33.bin"/><Relationship Id="rId4" Type="http://schemas.openxmlformats.org/officeDocument/2006/relationships/image" Target="../media/image69.wmf"/></Relationships>
</file>

<file path=ppt/slides/_rels/slide47.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oleObject" Target="../embeddings/Microsoft_Excel_97-2003_Worksheet4.xls"/><Relationship Id="rId7" Type="http://schemas.openxmlformats.org/officeDocument/2006/relationships/oleObject" Target="../embeddings/oleObject35.bin"/><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image" Target="../media/image56.wmf"/><Relationship Id="rId5" Type="http://schemas.openxmlformats.org/officeDocument/2006/relationships/oleObject" Target="../embeddings/oleObject34.bin"/><Relationship Id="rId10" Type="http://schemas.openxmlformats.org/officeDocument/2006/relationships/image" Target="../media/image72.emf"/><Relationship Id="rId4" Type="http://schemas.openxmlformats.org/officeDocument/2006/relationships/image" Target="../media/image68.wmf"/><Relationship Id="rId9" Type="http://schemas.openxmlformats.org/officeDocument/2006/relationships/oleObject" Target="../embeddings/Microsoft_Excel_97-2003_Worksheet5.xls"/></Relationships>
</file>

<file path=ppt/slides/_rels/slide48.xml.rels><?xml version="1.0" encoding="UTF-8" standalone="yes"?>
<Relationships xmlns="http://schemas.openxmlformats.org/package/2006/relationships"><Relationship Id="rId2" Type="http://schemas.openxmlformats.org/officeDocument/2006/relationships/image" Target="file:///C:\Documents%20and%20Settings\trulsn\My%20Documents\KJMMENA4010\Figures\I-V-mass-transfer.JPG"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file:///C:\Documents%20and%20Settings\trulsn\My%20Documents\KJMMENA4010\Figures\Randles-1.JPG"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file:///C:\Documents%20and%20Settings\trulsn\My%20Documents\KJMMENA4010\Figures\total-circuit-1.JPG" TargetMode="Externa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73.wmf"/><Relationship Id="rId4" Type="http://schemas.openxmlformats.org/officeDocument/2006/relationships/oleObject" Target="../embeddings/Microsoft_Excel_97-2003_Worksheet6.xls"/></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file:///C:\Documents%20and%20Settings\trulsn\My%20Documents\KJMMENA4010\Figures\Parasitic-impedance-1.JPG" TargetMode="External"/><Relationship Id="rId2" Type="http://schemas.openxmlformats.org/officeDocument/2006/relationships/image" Target="file:///C:\Documents%20and%20Settings\trulsn\My%20Documents\KJMMENA4010\Figures\Parasitics-1.JPG" TargetMode="External"/><Relationship Id="rId1" Type="http://schemas.openxmlformats.org/officeDocument/2006/relationships/slideLayout" Target="../slideLayouts/slideLayout2.xml"/><Relationship Id="rId4" Type="http://schemas.openxmlformats.org/officeDocument/2006/relationships/image" Target="file:///C:\Documents%20and%20Settings\trulsn\My%20Documents\KJMMENA4010\Figures\Parasitic-admittance-1.JPG"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file:///C:\Documents%20and%20Settings\trulsn\My%20Documents\KJMMENA4010\Figures\Guarded-1.JPG" TargetMode="External"/><Relationship Id="rId2" Type="http://schemas.openxmlformats.org/officeDocument/2006/relationships/image" Target="file:///C:\Documents%20and%20Settings\trulsn\My%20Documents\KJMMENA4010\Figures\Shielding-1.JPG"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dirty="0"/>
          </a:p>
        </p:txBody>
      </p:sp>
      <p:sp>
        <p:nvSpPr>
          <p:cNvPr id="12291" name="TekstSylinder 5"/>
          <p:cNvSpPr txBox="1">
            <a:spLocks noChangeArrowheads="1"/>
          </p:cNvSpPr>
          <p:nvPr/>
        </p:nvSpPr>
        <p:spPr bwMode="auto">
          <a:xfrm>
            <a:off x="539552" y="2420888"/>
            <a:ext cx="7992888" cy="2862322"/>
          </a:xfrm>
          <a:prstGeom prst="rect">
            <a:avLst/>
          </a:prstGeom>
          <a:noFill/>
          <a:ln w="9525">
            <a:noFill/>
            <a:miter lim="800000"/>
            <a:headEnd/>
            <a:tailEnd/>
          </a:ln>
        </p:spPr>
        <p:txBody>
          <a:bodyPr wrap="square">
            <a:spAutoFit/>
          </a:bodyPr>
          <a:lstStyle/>
          <a:p>
            <a:r>
              <a:rPr lang="nb-NO" sz="2400" dirty="0" smtClean="0"/>
              <a:t>KJM-MENA 4010 </a:t>
            </a:r>
            <a:r>
              <a:rPr lang="nb-NO" sz="2400" dirty="0" err="1" smtClean="0"/>
              <a:t>Module</a:t>
            </a:r>
            <a:r>
              <a:rPr lang="nb-NO" sz="2400" dirty="0" smtClean="0"/>
              <a:t> 2</a:t>
            </a:r>
            <a:endParaRPr lang="nb-NO" sz="3600" dirty="0" smtClean="0"/>
          </a:p>
          <a:p>
            <a:endParaRPr lang="nb-NO" sz="3600" dirty="0" smtClean="0"/>
          </a:p>
          <a:p>
            <a:r>
              <a:rPr lang="nb-NO" sz="3600" dirty="0" err="1" smtClean="0"/>
              <a:t>Electrical</a:t>
            </a:r>
            <a:r>
              <a:rPr lang="nb-NO" sz="3600" dirty="0" smtClean="0"/>
              <a:t> </a:t>
            </a:r>
            <a:r>
              <a:rPr lang="nb-NO" sz="3600" dirty="0" err="1" smtClean="0"/>
              <a:t>measurements</a:t>
            </a:r>
            <a:endParaRPr lang="nb-NO" sz="3600" dirty="0" smtClean="0"/>
          </a:p>
          <a:p>
            <a:endParaRPr lang="nb-NO" sz="3600" dirty="0"/>
          </a:p>
          <a:p>
            <a:r>
              <a:rPr lang="nb-NO" sz="2400" dirty="0" smtClean="0"/>
              <a:t>With </a:t>
            </a:r>
            <a:r>
              <a:rPr lang="nb-NO" sz="2400" dirty="0" err="1" smtClean="0"/>
              <a:t>emphasis</a:t>
            </a:r>
            <a:r>
              <a:rPr lang="nb-NO" sz="2400" dirty="0" smtClean="0"/>
              <a:t> </a:t>
            </a:r>
            <a:r>
              <a:rPr lang="nb-NO" sz="2400" dirty="0" err="1" smtClean="0"/>
              <a:t>on</a:t>
            </a:r>
            <a:r>
              <a:rPr lang="nb-NO" sz="2400" dirty="0" smtClean="0"/>
              <a:t> </a:t>
            </a:r>
            <a:r>
              <a:rPr lang="nb-NO" sz="2400" dirty="0" err="1" smtClean="0"/>
              <a:t>fundamentals</a:t>
            </a:r>
            <a:r>
              <a:rPr lang="nb-NO" sz="2400" dirty="0" smtClean="0"/>
              <a:t>, </a:t>
            </a:r>
            <a:r>
              <a:rPr lang="nb-NO" sz="2400" dirty="0" err="1" smtClean="0"/>
              <a:t>electrical</a:t>
            </a:r>
            <a:r>
              <a:rPr lang="nb-NO" sz="2400" dirty="0" smtClean="0"/>
              <a:t> </a:t>
            </a:r>
            <a:r>
              <a:rPr lang="nb-NO" sz="2400" dirty="0" err="1" smtClean="0"/>
              <a:t>properties</a:t>
            </a:r>
            <a:r>
              <a:rPr lang="nb-NO" sz="2400" dirty="0" smtClean="0"/>
              <a:t> of </a:t>
            </a:r>
            <a:r>
              <a:rPr lang="nb-NO" sz="2400" dirty="0" smtClean="0"/>
              <a:t>materials and </a:t>
            </a:r>
            <a:r>
              <a:rPr lang="nb-NO" sz="2400" dirty="0" err="1" smtClean="0"/>
              <a:t>interfaces</a:t>
            </a:r>
            <a:r>
              <a:rPr lang="nb-NO" sz="2400" dirty="0" smtClean="0"/>
              <a:t>, </a:t>
            </a:r>
            <a:r>
              <a:rPr lang="nb-NO" sz="2400" dirty="0" smtClean="0"/>
              <a:t>and </a:t>
            </a:r>
            <a:r>
              <a:rPr lang="nb-NO" sz="2400" dirty="0" err="1" smtClean="0"/>
              <a:t>impedance</a:t>
            </a:r>
            <a:r>
              <a:rPr lang="nb-NO" sz="2400" dirty="0" smtClean="0"/>
              <a:t> </a:t>
            </a:r>
            <a:r>
              <a:rPr lang="nb-NO" sz="2400" dirty="0" err="1" smtClean="0"/>
              <a:t>spectroscopy</a:t>
            </a:r>
            <a:endParaRPr lang="nb-NO" sz="2400" dirty="0"/>
          </a:p>
        </p:txBody>
      </p:sp>
      <p:sp>
        <p:nvSpPr>
          <p:cNvPr id="12292" name="Plassholder for bunntekst 6"/>
          <p:cNvSpPr>
            <a:spLocks noGrp="1"/>
          </p:cNvSpPr>
          <p:nvPr>
            <p:ph type="ftr" sz="quarter" idx="4294967295"/>
          </p:nvPr>
        </p:nvSpPr>
        <p:spPr bwMode="auto">
          <a:xfrm>
            <a:off x="1764729" y="5445224"/>
            <a:ext cx="7343775" cy="1224136"/>
          </a:xfrm>
          <a:ln>
            <a:miter lim="800000"/>
            <a:headEnd/>
            <a:tailEnd/>
          </a:ln>
        </p:spPr>
        <p:txBody>
          <a:bodyPr vert="horz" wrap="square" lIns="91440" tIns="45720" rIns="91440" bIns="45720" numCol="1" anchorCtr="0" compatLnSpc="1">
            <a:prstTxWarp prst="textNoShape">
              <a:avLst/>
            </a:prstTxWarp>
          </a:bodyPr>
          <a:lstStyle/>
          <a:p>
            <a:pPr fontAlgn="base">
              <a:spcBef>
                <a:spcPct val="0"/>
              </a:spcBef>
              <a:spcAft>
                <a:spcPct val="0"/>
              </a:spcAft>
              <a:defRPr/>
            </a:pPr>
            <a:endParaRPr lang="en-US" sz="1800" dirty="0" smtClean="0">
              <a:solidFill>
                <a:schemeClr val="tx1"/>
              </a:solidFill>
            </a:endParaRPr>
          </a:p>
          <a:p>
            <a:pPr fontAlgn="base">
              <a:spcBef>
                <a:spcPct val="0"/>
              </a:spcBef>
              <a:spcAft>
                <a:spcPct val="0"/>
              </a:spcAft>
              <a:defRPr/>
            </a:pPr>
            <a:endParaRPr lang="en-US" sz="1800" dirty="0" smtClean="0">
              <a:solidFill>
                <a:schemeClr val="tx1"/>
              </a:solidFill>
            </a:endParaRPr>
          </a:p>
          <a:p>
            <a:pPr fontAlgn="base">
              <a:spcBef>
                <a:spcPct val="0"/>
              </a:spcBef>
              <a:spcAft>
                <a:spcPct val="0"/>
              </a:spcAft>
              <a:defRPr/>
            </a:pPr>
            <a:r>
              <a:rPr lang="en-US" sz="1800" dirty="0" smtClean="0">
                <a:solidFill>
                  <a:schemeClr val="tx1"/>
                </a:solidFill>
              </a:rPr>
              <a:t>Truls Norby</a:t>
            </a:r>
          </a:p>
          <a:p>
            <a:pPr fontAlgn="base">
              <a:spcBef>
                <a:spcPct val="0"/>
              </a:spcBef>
              <a:spcAft>
                <a:spcPct val="0"/>
              </a:spcAft>
              <a:defRPr/>
            </a:pPr>
            <a:r>
              <a:rPr lang="en-US" sz="1800" dirty="0" smtClean="0">
                <a:solidFill>
                  <a:schemeClr val="tx1"/>
                </a:solidFill>
                <a:hlinkClick r:id="rId2"/>
              </a:rPr>
              <a:t>truls.norby@kjemi.uio.no</a:t>
            </a:r>
            <a:endParaRPr lang="en-US" sz="1800" dirty="0" smtClean="0">
              <a:solidFill>
                <a:schemeClr val="tx1"/>
              </a:solidFill>
            </a:endParaRPr>
          </a:p>
          <a:p>
            <a:pPr fontAlgn="base">
              <a:spcBef>
                <a:spcPct val="0"/>
              </a:spcBef>
              <a:spcAft>
                <a:spcPct val="0"/>
              </a:spcAft>
              <a:defRPr/>
            </a:pPr>
            <a:endParaRPr lang="en-US" sz="1800" dirty="0" smtClean="0">
              <a:solidFill>
                <a:schemeClr val="tx1"/>
              </a:solidFill>
            </a:endParaRPr>
          </a:p>
          <a:p>
            <a:pPr fontAlgn="base">
              <a:spcBef>
                <a:spcPct val="0"/>
              </a:spcBef>
              <a:spcAft>
                <a:spcPct val="0"/>
              </a:spcAft>
              <a:defRPr/>
            </a:pPr>
            <a:r>
              <a:rPr lang="en-US" sz="1800" dirty="0" smtClean="0">
                <a:solidFill>
                  <a:schemeClr val="tx1"/>
                </a:solidFill>
              </a:rPr>
              <a:t>Department of Chemistry/FASE/FERMiO/SMN</a:t>
            </a:r>
          </a:p>
        </p:txBody>
      </p:sp>
      <p:pic>
        <p:nvPicPr>
          <p:cNvPr id="12293" name="Bilde 8" descr="MN_KJEMI_A.png"/>
          <p:cNvPicPr>
            <a:picLocks noChangeAspect="1"/>
          </p:cNvPicPr>
          <p:nvPr/>
        </p:nvPicPr>
        <p:blipFill>
          <a:blip r:embed="rId3" cstate="print"/>
          <a:srcRect t="55556" r="75191"/>
          <a:stretch>
            <a:fillRect/>
          </a:stretch>
        </p:blipFill>
        <p:spPr bwMode="auto">
          <a:xfrm>
            <a:off x="35496" y="5715000"/>
            <a:ext cx="1866900" cy="1066800"/>
          </a:xfrm>
          <a:prstGeom prst="rect">
            <a:avLst/>
          </a:prstGeom>
          <a:noFill/>
          <a:ln w="9525">
            <a:noFill/>
            <a:miter lim="800000"/>
            <a:headEnd/>
            <a:tailEnd/>
          </a:ln>
        </p:spPr>
      </p:pic>
      <p:pic>
        <p:nvPicPr>
          <p:cNvPr id="12294" name="Bilde 9" descr="2010-10-22 16.14.49.jpg"/>
          <p:cNvPicPr>
            <a:picLocks noChangeAspect="1"/>
          </p:cNvPicPr>
          <p:nvPr/>
        </p:nvPicPr>
        <p:blipFill>
          <a:blip r:embed="rId4" cstate="print"/>
          <a:srcRect t="45844" b="22295"/>
          <a:stretch>
            <a:fillRect/>
          </a:stretch>
        </p:blipFill>
        <p:spPr bwMode="auto">
          <a:xfrm>
            <a:off x="0" y="0"/>
            <a:ext cx="9144000" cy="1752600"/>
          </a:xfrm>
          <a:prstGeom prst="rect">
            <a:avLst/>
          </a:prstGeom>
          <a:noFill/>
          <a:ln w="9525">
            <a:noFill/>
            <a:miter lim="800000"/>
            <a:headEnd/>
            <a:tailEnd/>
          </a:ln>
        </p:spPr>
      </p:pic>
      <p:pic>
        <p:nvPicPr>
          <p:cNvPr id="12295" name="Bilde 7" descr="MN_KJEMI_A_ENG.png"/>
          <p:cNvPicPr>
            <a:picLocks noChangeAspect="1"/>
          </p:cNvPicPr>
          <p:nvPr/>
        </p:nvPicPr>
        <p:blipFill>
          <a:blip r:embed="rId5" cstate="print"/>
          <a:srcRect b="67255"/>
          <a:stretch>
            <a:fillRect/>
          </a:stretch>
        </p:blipFill>
        <p:spPr bwMode="auto">
          <a:xfrm>
            <a:off x="152401" y="1905000"/>
            <a:ext cx="2979440" cy="403126"/>
          </a:xfrm>
          <a:prstGeom prst="rect">
            <a:avLst/>
          </a:prstGeom>
          <a:noFill/>
          <a:ln w="9525">
            <a:noFill/>
            <a:miter lim="800000"/>
            <a:headEnd/>
            <a:tailEnd/>
          </a:ln>
        </p:spPr>
      </p:pic>
      <p:pic>
        <p:nvPicPr>
          <p:cNvPr id="12296" name="Picture 8" descr="DSCF0047"/>
          <p:cNvPicPr>
            <a:picLocks noChangeAspect="1" noChangeArrowheads="1"/>
          </p:cNvPicPr>
          <p:nvPr/>
        </p:nvPicPr>
        <p:blipFill>
          <a:blip r:embed="rId6" cstate="print"/>
          <a:srcRect/>
          <a:stretch>
            <a:fillRect/>
          </a:stretch>
        </p:blipFill>
        <p:spPr bwMode="auto">
          <a:xfrm>
            <a:off x="7371184" y="1772816"/>
            <a:ext cx="1772816" cy="2362090"/>
          </a:xfrm>
          <a:prstGeom prst="rect">
            <a:avLst/>
          </a:prstGeom>
          <a:noFill/>
          <a:ln w="9525">
            <a:noFill/>
            <a:miter lim="800000"/>
            <a:headEnd/>
            <a:tailEnd/>
          </a:ln>
        </p:spPr>
      </p:pic>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549275"/>
            <a:ext cx="8329613" cy="719138"/>
          </a:xfrm>
        </p:spPr>
        <p:txBody>
          <a:bodyPr/>
          <a:lstStyle/>
          <a:p>
            <a:pPr eaLnBrk="1" hangingPunct="1">
              <a:defRPr/>
            </a:pPr>
            <a:r>
              <a:rPr lang="nb-NO" dirty="0" err="1" smtClean="0"/>
              <a:t>Content/resources</a:t>
            </a:r>
            <a:endParaRPr lang="nb-NO" dirty="0"/>
          </a:p>
        </p:txBody>
      </p:sp>
      <p:sp>
        <p:nvSpPr>
          <p:cNvPr id="13315" name="Content Placeholder 2"/>
          <p:cNvSpPr>
            <a:spLocks noGrp="1"/>
          </p:cNvSpPr>
          <p:nvPr>
            <p:ph idx="1"/>
          </p:nvPr>
        </p:nvSpPr>
        <p:spPr>
          <a:xfrm>
            <a:off x="539750" y="1628775"/>
            <a:ext cx="8394700" cy="4543425"/>
          </a:xfrm>
        </p:spPr>
        <p:txBody>
          <a:bodyPr/>
          <a:lstStyle/>
          <a:p>
            <a:pPr eaLnBrk="1" hangingPunct="1"/>
            <a:r>
              <a:rPr lang="nb-NO" dirty="0" err="1" smtClean="0"/>
              <a:t>Lectures</a:t>
            </a:r>
            <a:endParaRPr lang="nb-NO" dirty="0" smtClean="0"/>
          </a:p>
          <a:p>
            <a:pPr eaLnBrk="1" hangingPunct="1"/>
            <a:endParaRPr lang="nb-NO" dirty="0" smtClean="0"/>
          </a:p>
          <a:p>
            <a:pPr eaLnBrk="1" hangingPunct="1"/>
            <a:r>
              <a:rPr lang="nb-NO" dirty="0" err="1" smtClean="0"/>
              <a:t>Demonstrations</a:t>
            </a:r>
            <a:r>
              <a:rPr lang="nb-NO" dirty="0" smtClean="0"/>
              <a:t> and </a:t>
            </a:r>
            <a:r>
              <a:rPr lang="nb-NO" dirty="0" err="1" smtClean="0"/>
              <a:t>excercises</a:t>
            </a:r>
            <a:endParaRPr lang="nb-NO" dirty="0" smtClean="0"/>
          </a:p>
          <a:p>
            <a:pPr eaLnBrk="1" hangingPunct="1"/>
            <a:endParaRPr lang="nb-NO" dirty="0" smtClean="0"/>
          </a:p>
          <a:p>
            <a:pPr eaLnBrk="1" hangingPunct="1"/>
            <a:r>
              <a:rPr lang="nb-NO" dirty="0" err="1" smtClean="0"/>
              <a:t>Report</a:t>
            </a:r>
            <a:endParaRPr lang="nb-NO" dirty="0" smtClean="0"/>
          </a:p>
          <a:p>
            <a:pPr eaLnBrk="1" hangingPunct="1"/>
            <a:endParaRPr lang="nb-NO" dirty="0" smtClean="0"/>
          </a:p>
          <a:p>
            <a:pPr eaLnBrk="1" hangingPunct="1"/>
            <a:r>
              <a:rPr lang="nb-NO" dirty="0" err="1" smtClean="0"/>
              <a:t>Compendium</a:t>
            </a:r>
            <a:endParaRPr lang="nb-NO" dirty="0" smtClean="0"/>
          </a:p>
          <a:p>
            <a:pPr eaLnBrk="1" hangingPunct="1"/>
            <a:r>
              <a:rPr lang="nb-NO" dirty="0" err="1" smtClean="0"/>
              <a:t>Lecture</a:t>
            </a:r>
            <a:r>
              <a:rPr lang="nb-NO" dirty="0" smtClean="0"/>
              <a:t> </a:t>
            </a:r>
            <a:r>
              <a:rPr lang="nb-NO" dirty="0" err="1" smtClean="0"/>
              <a:t>handouts</a:t>
            </a:r>
            <a:endParaRPr lang="nb-NO" dirty="0" smtClean="0"/>
          </a:p>
          <a:p>
            <a:pPr eaLnBrk="1" hangingPunct="1"/>
            <a:endParaRPr lang="nb-NO" dirty="0" smtClean="0"/>
          </a:p>
          <a:p>
            <a:pPr eaLnBrk="1" hangingPunct="1"/>
            <a:r>
              <a:rPr lang="nb-NO" dirty="0" smtClean="0"/>
              <a:t>Electronic </a:t>
            </a:r>
            <a:r>
              <a:rPr lang="nb-NO" dirty="0" err="1" smtClean="0"/>
              <a:t>resources</a:t>
            </a:r>
            <a:endParaRPr lang="nb-NO" dirty="0" smtClean="0"/>
          </a:p>
        </p:txBody>
      </p:sp>
      <p:pic>
        <p:nvPicPr>
          <p:cNvPr id="13316" name="Picture 4" descr="DSCF0047"/>
          <p:cNvPicPr>
            <a:picLocks noChangeAspect="1" noChangeArrowheads="1"/>
          </p:cNvPicPr>
          <p:nvPr/>
        </p:nvPicPr>
        <p:blipFill>
          <a:blip r:embed="rId2" cstate="print"/>
          <a:srcRect/>
          <a:stretch>
            <a:fillRect/>
          </a:stretch>
        </p:blipFill>
        <p:spPr bwMode="auto">
          <a:xfrm>
            <a:off x="6156176" y="2276872"/>
            <a:ext cx="2864335" cy="3816424"/>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88641"/>
            <a:ext cx="8329613" cy="720080"/>
          </a:xfrm>
        </p:spPr>
        <p:txBody>
          <a:bodyPr>
            <a:normAutofit/>
          </a:bodyPr>
          <a:lstStyle/>
          <a:p>
            <a:pPr eaLnBrk="1" hangingPunct="1">
              <a:defRPr/>
            </a:pPr>
            <a:r>
              <a:rPr lang="nb-NO" dirty="0" err="1" smtClean="0"/>
              <a:t>Contents/goals</a:t>
            </a:r>
            <a:r>
              <a:rPr lang="nb-NO" dirty="0" smtClean="0"/>
              <a:t> – </a:t>
            </a:r>
            <a:r>
              <a:rPr lang="nb-NO" dirty="0" err="1" smtClean="0"/>
              <a:t>what</a:t>
            </a:r>
            <a:r>
              <a:rPr lang="nb-NO" dirty="0" smtClean="0"/>
              <a:t> </a:t>
            </a:r>
            <a:r>
              <a:rPr lang="nb-NO" dirty="0" err="1" smtClean="0"/>
              <a:t>we</a:t>
            </a:r>
            <a:r>
              <a:rPr lang="nb-NO" dirty="0" smtClean="0"/>
              <a:t> </a:t>
            </a:r>
            <a:r>
              <a:rPr lang="nb-NO" dirty="0" err="1" smtClean="0"/>
              <a:t>aim</a:t>
            </a:r>
            <a:r>
              <a:rPr lang="nb-NO" dirty="0" smtClean="0"/>
              <a:t> to </a:t>
            </a:r>
            <a:r>
              <a:rPr lang="nb-NO" dirty="0" err="1" smtClean="0"/>
              <a:t>learn</a:t>
            </a:r>
            <a:endParaRPr lang="nb-NO" dirty="0"/>
          </a:p>
        </p:txBody>
      </p:sp>
      <p:sp>
        <p:nvSpPr>
          <p:cNvPr id="14339" name="Content Placeholder 2"/>
          <p:cNvSpPr>
            <a:spLocks noGrp="1"/>
          </p:cNvSpPr>
          <p:nvPr>
            <p:ph idx="1"/>
          </p:nvPr>
        </p:nvSpPr>
        <p:spPr>
          <a:xfrm>
            <a:off x="539750" y="908720"/>
            <a:ext cx="8394700" cy="5263481"/>
          </a:xfrm>
        </p:spPr>
        <p:txBody>
          <a:bodyPr/>
          <a:lstStyle/>
          <a:p>
            <a:pPr eaLnBrk="1" hangingPunct="1"/>
            <a:r>
              <a:rPr lang="nb-NO" sz="1600" dirty="0" err="1" smtClean="0"/>
              <a:t>Electrical</a:t>
            </a:r>
            <a:r>
              <a:rPr lang="nb-NO" sz="1600" dirty="0" smtClean="0"/>
              <a:t> </a:t>
            </a:r>
            <a:r>
              <a:rPr lang="nb-NO" sz="1600" dirty="0" err="1" smtClean="0"/>
              <a:t>measurements</a:t>
            </a:r>
            <a:r>
              <a:rPr lang="nb-NO" sz="1600" dirty="0" smtClean="0"/>
              <a:t> – DC fundamentals</a:t>
            </a:r>
          </a:p>
          <a:p>
            <a:pPr lvl="1" eaLnBrk="1" hangingPunct="1"/>
            <a:r>
              <a:rPr lang="nb-NO" sz="1400" dirty="0" err="1" smtClean="0"/>
              <a:t>Voltage</a:t>
            </a:r>
            <a:r>
              <a:rPr lang="nb-NO" sz="1400" dirty="0" smtClean="0"/>
              <a:t>, </a:t>
            </a:r>
            <a:r>
              <a:rPr lang="nb-NO" sz="1400" dirty="0" err="1" smtClean="0"/>
              <a:t>field</a:t>
            </a:r>
            <a:r>
              <a:rPr lang="nb-NO" sz="1400" dirty="0" smtClean="0"/>
              <a:t>, </a:t>
            </a:r>
            <a:r>
              <a:rPr lang="nb-NO" sz="1400" dirty="0" err="1" smtClean="0"/>
              <a:t>charge</a:t>
            </a:r>
            <a:r>
              <a:rPr lang="nb-NO" sz="1400" dirty="0" smtClean="0"/>
              <a:t>, </a:t>
            </a:r>
            <a:r>
              <a:rPr lang="nb-NO" sz="1400" dirty="0" err="1" smtClean="0"/>
              <a:t>current</a:t>
            </a:r>
            <a:r>
              <a:rPr lang="nb-NO" sz="1400" dirty="0" smtClean="0"/>
              <a:t>, </a:t>
            </a:r>
            <a:r>
              <a:rPr lang="nb-NO" sz="1400" dirty="0" err="1" smtClean="0"/>
              <a:t>power</a:t>
            </a:r>
            <a:r>
              <a:rPr lang="nb-NO" sz="1400" dirty="0" smtClean="0"/>
              <a:t>, </a:t>
            </a:r>
            <a:r>
              <a:rPr lang="nb-NO" sz="1400" dirty="0" err="1" smtClean="0"/>
              <a:t>energy</a:t>
            </a:r>
            <a:endParaRPr lang="nb-NO" sz="1400" dirty="0" smtClean="0"/>
          </a:p>
          <a:p>
            <a:pPr lvl="1" eaLnBrk="1" hangingPunct="1"/>
            <a:r>
              <a:rPr lang="nb-NO" sz="1400" dirty="0" err="1" smtClean="0"/>
              <a:t>Principles</a:t>
            </a:r>
            <a:r>
              <a:rPr lang="nb-NO" sz="1400" dirty="0" smtClean="0"/>
              <a:t> </a:t>
            </a:r>
            <a:r>
              <a:rPr lang="nb-NO" sz="1400" dirty="0" err="1" smtClean="0"/>
              <a:t>of</a:t>
            </a:r>
            <a:r>
              <a:rPr lang="nb-NO" sz="1400" dirty="0" smtClean="0"/>
              <a:t> </a:t>
            </a:r>
            <a:r>
              <a:rPr lang="nb-NO" sz="1400" dirty="0" err="1" smtClean="0"/>
              <a:t>voltage</a:t>
            </a:r>
            <a:r>
              <a:rPr lang="nb-NO" sz="1400" dirty="0" smtClean="0"/>
              <a:t>, </a:t>
            </a:r>
            <a:r>
              <a:rPr lang="nb-NO" sz="1400" dirty="0" err="1" smtClean="0"/>
              <a:t>current</a:t>
            </a:r>
            <a:r>
              <a:rPr lang="nb-NO" sz="1400" dirty="0" smtClean="0"/>
              <a:t>, and </a:t>
            </a:r>
            <a:r>
              <a:rPr lang="nb-NO" sz="1400" dirty="0" err="1" smtClean="0"/>
              <a:t>resistance</a:t>
            </a:r>
            <a:r>
              <a:rPr lang="nb-NO" sz="1400" dirty="0" smtClean="0"/>
              <a:t> </a:t>
            </a:r>
            <a:r>
              <a:rPr lang="nb-NO" sz="1400" dirty="0" err="1" smtClean="0"/>
              <a:t>measurements</a:t>
            </a:r>
            <a:r>
              <a:rPr lang="nb-NO" sz="1400" dirty="0" smtClean="0"/>
              <a:t>. </a:t>
            </a:r>
            <a:r>
              <a:rPr lang="nb-NO" sz="1400" dirty="0" err="1" smtClean="0"/>
              <a:t>Ohm’s</a:t>
            </a:r>
            <a:r>
              <a:rPr lang="nb-NO" sz="1400" dirty="0" smtClean="0"/>
              <a:t> </a:t>
            </a:r>
            <a:r>
              <a:rPr lang="nb-NO" sz="1400" dirty="0" err="1" smtClean="0"/>
              <a:t>law</a:t>
            </a:r>
            <a:r>
              <a:rPr lang="nb-NO" sz="1400" dirty="0" smtClean="0"/>
              <a:t>.</a:t>
            </a:r>
          </a:p>
          <a:p>
            <a:pPr lvl="1" eaLnBrk="1" hangingPunct="1"/>
            <a:r>
              <a:rPr lang="nb-NO" sz="1400" dirty="0" err="1" smtClean="0"/>
              <a:t>Kirchhoff’s</a:t>
            </a:r>
            <a:r>
              <a:rPr lang="nb-NO" sz="1400" dirty="0" smtClean="0"/>
              <a:t> </a:t>
            </a:r>
            <a:r>
              <a:rPr lang="nb-NO" sz="1400" dirty="0" err="1" smtClean="0"/>
              <a:t>laws</a:t>
            </a:r>
            <a:endParaRPr lang="nb-NO" sz="1400" dirty="0" smtClean="0"/>
          </a:p>
          <a:p>
            <a:pPr lvl="1" eaLnBrk="1" hangingPunct="1"/>
            <a:r>
              <a:rPr lang="nb-NO" sz="1400" dirty="0" err="1" smtClean="0"/>
              <a:t>Internal</a:t>
            </a:r>
            <a:r>
              <a:rPr lang="nb-NO" sz="1400" dirty="0" smtClean="0"/>
              <a:t> </a:t>
            </a:r>
            <a:r>
              <a:rPr lang="nb-NO" sz="1400" dirty="0" err="1" smtClean="0"/>
              <a:t>resistance</a:t>
            </a:r>
            <a:r>
              <a:rPr lang="nb-NO" sz="1400" dirty="0" smtClean="0"/>
              <a:t> and </a:t>
            </a:r>
            <a:r>
              <a:rPr lang="nb-NO" sz="1400" dirty="0" err="1" smtClean="0"/>
              <a:t>load</a:t>
            </a:r>
            <a:r>
              <a:rPr lang="nb-NO" sz="1400" dirty="0" smtClean="0"/>
              <a:t> </a:t>
            </a:r>
            <a:r>
              <a:rPr lang="nb-NO" sz="1400" dirty="0" err="1" smtClean="0"/>
              <a:t>resistance</a:t>
            </a:r>
            <a:endParaRPr lang="nb-NO" sz="1400" dirty="0" smtClean="0"/>
          </a:p>
          <a:p>
            <a:pPr lvl="1" eaLnBrk="1" hangingPunct="1"/>
            <a:r>
              <a:rPr lang="nb-NO" sz="1400" dirty="0" smtClean="0"/>
              <a:t>2, 3, and 4 </a:t>
            </a:r>
            <a:r>
              <a:rPr lang="nb-NO" sz="1400" dirty="0" err="1" smtClean="0"/>
              <a:t>electrode</a:t>
            </a:r>
            <a:r>
              <a:rPr lang="nb-NO" sz="1400" dirty="0" smtClean="0"/>
              <a:t> </a:t>
            </a:r>
            <a:r>
              <a:rPr lang="nb-NO" sz="1400" dirty="0" err="1" smtClean="0"/>
              <a:t>measurements</a:t>
            </a:r>
            <a:r>
              <a:rPr lang="nb-NO" sz="1400" dirty="0" smtClean="0"/>
              <a:t> </a:t>
            </a:r>
            <a:r>
              <a:rPr lang="nb-NO" sz="1400" dirty="0" err="1" smtClean="0"/>
              <a:t>of</a:t>
            </a:r>
            <a:r>
              <a:rPr lang="nb-NO" sz="1400" dirty="0" smtClean="0"/>
              <a:t> </a:t>
            </a:r>
            <a:r>
              <a:rPr lang="nb-NO" sz="1400" dirty="0" err="1" smtClean="0"/>
              <a:t>resistance</a:t>
            </a:r>
            <a:r>
              <a:rPr lang="nb-NO" sz="1400" dirty="0" smtClean="0"/>
              <a:t> and </a:t>
            </a:r>
            <a:r>
              <a:rPr lang="nb-NO" sz="1400" dirty="0" err="1" smtClean="0"/>
              <a:t>conductance</a:t>
            </a:r>
            <a:endParaRPr lang="nb-NO" sz="1400" dirty="0" smtClean="0"/>
          </a:p>
          <a:p>
            <a:pPr eaLnBrk="1" hangingPunct="1"/>
            <a:r>
              <a:rPr lang="nb-NO" sz="1600" dirty="0" err="1" smtClean="0"/>
              <a:t>Impedance</a:t>
            </a:r>
            <a:r>
              <a:rPr lang="nb-NO" sz="1600" dirty="0" smtClean="0"/>
              <a:t> </a:t>
            </a:r>
            <a:r>
              <a:rPr lang="nb-NO" sz="1600" dirty="0" err="1" smtClean="0"/>
              <a:t>spectroscopy</a:t>
            </a:r>
            <a:endParaRPr lang="nb-NO" sz="1600" dirty="0" smtClean="0"/>
          </a:p>
          <a:p>
            <a:pPr lvl="1" eaLnBrk="1" hangingPunct="1"/>
            <a:r>
              <a:rPr lang="nb-NO" sz="1400" dirty="0" err="1" smtClean="0"/>
              <a:t>Circuits</a:t>
            </a:r>
            <a:r>
              <a:rPr lang="nb-NO" sz="1400" dirty="0" smtClean="0"/>
              <a:t> </a:t>
            </a:r>
            <a:r>
              <a:rPr lang="nb-NO" sz="1400" dirty="0" err="1" smtClean="0"/>
              <a:t>of</a:t>
            </a:r>
            <a:r>
              <a:rPr lang="nb-NO" sz="1400" dirty="0" smtClean="0"/>
              <a:t> </a:t>
            </a:r>
            <a:r>
              <a:rPr lang="nb-NO" sz="1400" dirty="0" err="1" smtClean="0"/>
              <a:t>actual</a:t>
            </a:r>
            <a:r>
              <a:rPr lang="nb-NO" sz="1400" dirty="0" smtClean="0"/>
              <a:t> materials </a:t>
            </a:r>
            <a:r>
              <a:rPr lang="nb-NO" sz="1400" dirty="0" err="1" smtClean="0"/>
              <a:t>functions</a:t>
            </a:r>
            <a:r>
              <a:rPr lang="nb-NO" sz="1400" dirty="0" smtClean="0"/>
              <a:t> and </a:t>
            </a:r>
            <a:r>
              <a:rPr lang="nb-NO" sz="1400" dirty="0" err="1" smtClean="0"/>
              <a:t>discrete</a:t>
            </a:r>
            <a:r>
              <a:rPr lang="nb-NO" sz="1400" dirty="0" smtClean="0"/>
              <a:t> elements.</a:t>
            </a:r>
          </a:p>
          <a:p>
            <a:pPr lvl="1" eaLnBrk="1" hangingPunct="1"/>
            <a:r>
              <a:rPr lang="nb-NO" sz="1400" dirty="0" err="1" smtClean="0"/>
              <a:t>Resistive/conductive</a:t>
            </a:r>
            <a:r>
              <a:rPr lang="nb-NO" sz="1400" dirty="0" smtClean="0"/>
              <a:t>, </a:t>
            </a:r>
            <a:r>
              <a:rPr lang="nb-NO" sz="1400" dirty="0" err="1" smtClean="0"/>
              <a:t>capacitive</a:t>
            </a:r>
            <a:r>
              <a:rPr lang="nb-NO" sz="1400" dirty="0" smtClean="0"/>
              <a:t>, </a:t>
            </a:r>
            <a:r>
              <a:rPr lang="nb-NO" sz="1400" dirty="0" err="1" smtClean="0"/>
              <a:t>inductive</a:t>
            </a:r>
            <a:r>
              <a:rPr lang="nb-NO" sz="1400" dirty="0" smtClean="0"/>
              <a:t> elements. </a:t>
            </a:r>
            <a:r>
              <a:rPr lang="nb-NO" sz="1400" dirty="0" err="1" smtClean="0"/>
              <a:t>Randles</a:t>
            </a:r>
            <a:r>
              <a:rPr lang="nb-NO" sz="1400" dirty="0" smtClean="0"/>
              <a:t> </a:t>
            </a:r>
            <a:r>
              <a:rPr lang="nb-NO" sz="1400" dirty="0" err="1" smtClean="0"/>
              <a:t>circuit</a:t>
            </a:r>
            <a:r>
              <a:rPr lang="nb-NO" sz="1400" dirty="0" smtClean="0"/>
              <a:t>. </a:t>
            </a:r>
            <a:r>
              <a:rPr lang="nb-NO" sz="1400" dirty="0" err="1" smtClean="0"/>
              <a:t>CPEs</a:t>
            </a:r>
            <a:r>
              <a:rPr lang="nb-NO" sz="1400" dirty="0" smtClean="0"/>
              <a:t>. </a:t>
            </a:r>
          </a:p>
          <a:p>
            <a:pPr lvl="1" eaLnBrk="1" hangingPunct="1"/>
            <a:r>
              <a:rPr lang="nb-NO" sz="1400" dirty="0" smtClean="0"/>
              <a:t>Measurement, </a:t>
            </a:r>
            <a:r>
              <a:rPr lang="nb-NO" sz="1400" dirty="0" err="1" smtClean="0"/>
              <a:t>generation</a:t>
            </a:r>
            <a:r>
              <a:rPr lang="nb-NO" sz="1400" dirty="0" smtClean="0"/>
              <a:t>, and </a:t>
            </a:r>
            <a:r>
              <a:rPr lang="nb-NO" sz="1400" dirty="0" err="1" smtClean="0"/>
              <a:t>deconvolution</a:t>
            </a:r>
            <a:r>
              <a:rPr lang="nb-NO" sz="1400" dirty="0" smtClean="0"/>
              <a:t> </a:t>
            </a:r>
            <a:r>
              <a:rPr lang="nb-NO" sz="1400" dirty="0" err="1" smtClean="0"/>
              <a:t>of</a:t>
            </a:r>
            <a:r>
              <a:rPr lang="nb-NO" sz="1400" dirty="0" smtClean="0"/>
              <a:t> </a:t>
            </a:r>
            <a:r>
              <a:rPr lang="nb-NO" sz="1400" dirty="0" err="1" smtClean="0"/>
              <a:t>impedance</a:t>
            </a:r>
            <a:r>
              <a:rPr lang="nb-NO" sz="1400" dirty="0" smtClean="0"/>
              <a:t> </a:t>
            </a:r>
            <a:r>
              <a:rPr lang="nb-NO" sz="1400" dirty="0" err="1" smtClean="0"/>
              <a:t>spectra</a:t>
            </a:r>
            <a:endParaRPr lang="nb-NO" sz="1400" dirty="0" smtClean="0"/>
          </a:p>
          <a:p>
            <a:pPr lvl="1" eaLnBrk="1" hangingPunct="1"/>
            <a:r>
              <a:rPr lang="nb-NO" sz="1400" dirty="0" err="1" smtClean="0"/>
              <a:t>Impedance</a:t>
            </a:r>
            <a:r>
              <a:rPr lang="nb-NO" sz="1400" dirty="0" smtClean="0"/>
              <a:t> </a:t>
            </a:r>
            <a:r>
              <a:rPr lang="nb-NO" sz="1400" dirty="0" err="1" smtClean="0"/>
              <a:t>spectrometer</a:t>
            </a:r>
            <a:r>
              <a:rPr lang="nb-NO" sz="1400" dirty="0" smtClean="0"/>
              <a:t>: Main features and </a:t>
            </a:r>
            <a:r>
              <a:rPr lang="nb-NO" sz="1400" dirty="0" err="1" smtClean="0"/>
              <a:t>operation</a:t>
            </a:r>
            <a:r>
              <a:rPr lang="nb-NO" sz="1400" dirty="0" smtClean="0"/>
              <a:t>. Test </a:t>
            </a:r>
            <a:r>
              <a:rPr lang="nb-NO" sz="1400" dirty="0" err="1" smtClean="0"/>
              <a:t>discrete</a:t>
            </a:r>
            <a:r>
              <a:rPr lang="nb-NO" sz="1400" dirty="0" smtClean="0"/>
              <a:t> </a:t>
            </a:r>
            <a:r>
              <a:rPr lang="nb-NO" sz="1400" dirty="0" err="1" smtClean="0"/>
              <a:t>components</a:t>
            </a:r>
            <a:r>
              <a:rPr lang="nb-NO" sz="1400" dirty="0" smtClean="0"/>
              <a:t>.</a:t>
            </a:r>
          </a:p>
          <a:p>
            <a:pPr eaLnBrk="1" hangingPunct="1"/>
            <a:r>
              <a:rPr lang="nb-NO" sz="1600" dirty="0" err="1" smtClean="0"/>
              <a:t>High</a:t>
            </a:r>
            <a:r>
              <a:rPr lang="nb-NO" sz="1600" dirty="0" smtClean="0"/>
              <a:t> </a:t>
            </a:r>
            <a:r>
              <a:rPr lang="nb-NO" sz="1600" dirty="0" err="1" smtClean="0"/>
              <a:t>temperature</a:t>
            </a:r>
            <a:r>
              <a:rPr lang="nb-NO" sz="1600" dirty="0" smtClean="0"/>
              <a:t> </a:t>
            </a:r>
            <a:r>
              <a:rPr lang="nb-NO" sz="1600" dirty="0" err="1" smtClean="0"/>
              <a:t>electrical</a:t>
            </a:r>
            <a:r>
              <a:rPr lang="nb-NO" sz="1600" dirty="0" smtClean="0"/>
              <a:t> </a:t>
            </a:r>
            <a:r>
              <a:rPr lang="nb-NO" sz="1600" dirty="0" err="1" smtClean="0"/>
              <a:t>characterisation</a:t>
            </a:r>
            <a:endParaRPr lang="nb-NO" sz="1600" dirty="0" smtClean="0"/>
          </a:p>
          <a:p>
            <a:pPr lvl="1" eaLnBrk="1" hangingPunct="1"/>
            <a:r>
              <a:rPr lang="nb-NO" sz="1400" dirty="0" err="1" smtClean="0"/>
              <a:t>Sample</a:t>
            </a:r>
            <a:r>
              <a:rPr lang="nb-NO" sz="1400" dirty="0" smtClean="0"/>
              <a:t> </a:t>
            </a:r>
            <a:r>
              <a:rPr lang="nb-NO" sz="1400" dirty="0" err="1" smtClean="0"/>
              <a:t>preparation</a:t>
            </a:r>
            <a:r>
              <a:rPr lang="nb-NO" sz="1400" dirty="0" smtClean="0"/>
              <a:t>, </a:t>
            </a:r>
            <a:r>
              <a:rPr lang="nb-NO" sz="1400" dirty="0" err="1" smtClean="0"/>
              <a:t>geometries</a:t>
            </a:r>
            <a:r>
              <a:rPr lang="nb-NO" sz="1400" dirty="0" smtClean="0"/>
              <a:t>, </a:t>
            </a:r>
            <a:r>
              <a:rPr lang="nb-NO" sz="1400" dirty="0" err="1" smtClean="0"/>
              <a:t>specific</a:t>
            </a:r>
            <a:r>
              <a:rPr lang="nb-NO" sz="1400" dirty="0" smtClean="0"/>
              <a:t> </a:t>
            </a:r>
            <a:r>
              <a:rPr lang="nb-NO" sz="1400" dirty="0" err="1" smtClean="0"/>
              <a:t>properties</a:t>
            </a:r>
            <a:r>
              <a:rPr lang="nb-NO" sz="1400" dirty="0" smtClean="0"/>
              <a:t>. </a:t>
            </a:r>
            <a:r>
              <a:rPr lang="nb-NO" sz="1400" dirty="0" err="1" smtClean="0"/>
              <a:t>Shields</a:t>
            </a:r>
            <a:r>
              <a:rPr lang="nb-NO" sz="1400" dirty="0" smtClean="0"/>
              <a:t>, </a:t>
            </a:r>
            <a:r>
              <a:rPr lang="nb-NO" sz="1400" dirty="0" err="1" smtClean="0"/>
              <a:t>guards</a:t>
            </a:r>
            <a:r>
              <a:rPr lang="nb-NO" sz="1400" dirty="0" smtClean="0"/>
              <a:t>.</a:t>
            </a:r>
          </a:p>
          <a:p>
            <a:pPr lvl="1" eaLnBrk="1" hangingPunct="1"/>
            <a:r>
              <a:rPr lang="nb-NO" sz="1400" dirty="0" err="1" smtClean="0"/>
              <a:t>Example</a:t>
            </a:r>
            <a:r>
              <a:rPr lang="nb-NO" sz="1400" dirty="0" smtClean="0"/>
              <a:t> </a:t>
            </a:r>
            <a:r>
              <a:rPr lang="nb-NO" sz="1400" dirty="0" err="1" smtClean="0"/>
              <a:t>setup</a:t>
            </a:r>
            <a:r>
              <a:rPr lang="nb-NO" sz="1400" dirty="0" smtClean="0"/>
              <a:t> – </a:t>
            </a:r>
            <a:r>
              <a:rPr lang="nb-NO" sz="1400" dirty="0" err="1" smtClean="0"/>
              <a:t>temperature</a:t>
            </a:r>
            <a:r>
              <a:rPr lang="nb-NO" sz="1400" dirty="0" smtClean="0"/>
              <a:t>, </a:t>
            </a:r>
            <a:r>
              <a:rPr lang="nb-NO" sz="1400" dirty="0" err="1" smtClean="0"/>
              <a:t>atmosphere</a:t>
            </a:r>
            <a:r>
              <a:rPr lang="nb-NO" sz="1400" dirty="0" smtClean="0"/>
              <a:t>, materials, </a:t>
            </a:r>
            <a:r>
              <a:rPr lang="nb-NO" sz="1400" dirty="0" err="1" smtClean="0"/>
              <a:t>contacts</a:t>
            </a:r>
            <a:r>
              <a:rPr lang="nb-NO" sz="1400" dirty="0" smtClean="0"/>
              <a:t>…</a:t>
            </a:r>
          </a:p>
          <a:p>
            <a:pPr lvl="1" eaLnBrk="1" hangingPunct="1"/>
            <a:r>
              <a:rPr lang="nb-NO" sz="1400" dirty="0" smtClean="0"/>
              <a:t>Make and store </a:t>
            </a:r>
            <a:r>
              <a:rPr lang="nb-NO" sz="1400" dirty="0" err="1" smtClean="0"/>
              <a:t>measurements</a:t>
            </a:r>
            <a:r>
              <a:rPr lang="nb-NO" sz="1400" dirty="0" smtClean="0"/>
              <a:t>, </a:t>
            </a:r>
            <a:r>
              <a:rPr lang="nb-NO" sz="1400" dirty="0" err="1" smtClean="0"/>
              <a:t>example</a:t>
            </a:r>
            <a:r>
              <a:rPr lang="nb-NO" sz="1400" dirty="0" smtClean="0"/>
              <a:t> software</a:t>
            </a:r>
          </a:p>
          <a:p>
            <a:pPr lvl="1" eaLnBrk="1" hangingPunct="1"/>
            <a:r>
              <a:rPr lang="nb-NO" sz="1400" dirty="0" smtClean="0"/>
              <a:t>Understand and </a:t>
            </a:r>
            <a:r>
              <a:rPr lang="nb-NO" sz="1400" dirty="0" err="1" smtClean="0"/>
              <a:t>deconvolute</a:t>
            </a:r>
            <a:r>
              <a:rPr lang="nb-NO" sz="1400" dirty="0" smtClean="0"/>
              <a:t> </a:t>
            </a:r>
            <a:r>
              <a:rPr lang="nb-NO" sz="1400" dirty="0" err="1" smtClean="0"/>
              <a:t>impedance</a:t>
            </a:r>
            <a:r>
              <a:rPr lang="nb-NO" sz="1400" dirty="0" smtClean="0"/>
              <a:t> </a:t>
            </a:r>
            <a:r>
              <a:rPr lang="nb-NO" sz="1400" dirty="0" err="1" smtClean="0"/>
              <a:t>spectra</a:t>
            </a:r>
            <a:endParaRPr lang="nb-NO" sz="1400" dirty="0" smtClean="0"/>
          </a:p>
          <a:p>
            <a:pPr lvl="1" eaLnBrk="1" hangingPunct="1"/>
            <a:r>
              <a:rPr lang="nb-NO" sz="1400" dirty="0" smtClean="0"/>
              <a:t>Understand and </a:t>
            </a:r>
            <a:r>
              <a:rPr lang="nb-NO" sz="1400" dirty="0" err="1" smtClean="0"/>
              <a:t>deconvolute</a:t>
            </a:r>
            <a:r>
              <a:rPr lang="nb-NO" sz="1400" dirty="0" smtClean="0"/>
              <a:t> </a:t>
            </a:r>
            <a:r>
              <a:rPr lang="nb-NO" sz="1400" dirty="0" err="1" smtClean="0"/>
              <a:t>temperature</a:t>
            </a:r>
            <a:r>
              <a:rPr lang="nb-NO" sz="1400" dirty="0" smtClean="0"/>
              <a:t> </a:t>
            </a:r>
            <a:r>
              <a:rPr lang="nb-NO" sz="1400" dirty="0" err="1" smtClean="0"/>
              <a:t>dependency</a:t>
            </a:r>
            <a:r>
              <a:rPr lang="nb-NO" sz="1400" dirty="0" smtClean="0"/>
              <a:t> </a:t>
            </a:r>
            <a:r>
              <a:rPr lang="nb-NO" sz="1400" dirty="0" err="1" smtClean="0"/>
              <a:t>of</a:t>
            </a:r>
            <a:r>
              <a:rPr lang="nb-NO" sz="1400" dirty="0" smtClean="0"/>
              <a:t> an </a:t>
            </a:r>
            <a:r>
              <a:rPr lang="nb-NO" sz="1400" dirty="0" err="1" smtClean="0"/>
              <a:t>example</a:t>
            </a:r>
            <a:r>
              <a:rPr lang="nb-NO" sz="1400" dirty="0" smtClean="0"/>
              <a:t> material</a:t>
            </a:r>
          </a:p>
          <a:p>
            <a:pPr eaLnBrk="1" hangingPunct="1"/>
            <a:r>
              <a:rPr lang="nb-NO" sz="1800" dirty="0" err="1" smtClean="0"/>
              <a:t>Thin</a:t>
            </a:r>
            <a:r>
              <a:rPr lang="nb-NO" sz="1800" dirty="0" smtClean="0"/>
              <a:t> film </a:t>
            </a:r>
            <a:r>
              <a:rPr lang="nb-NO" sz="1800" dirty="0" err="1" smtClean="0"/>
              <a:t>measurements</a:t>
            </a:r>
            <a:endParaRPr lang="nb-NO" sz="1800" dirty="0" smtClean="0"/>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74320"/>
            <a:ext cx="8250120" cy="5602952"/>
          </a:xfrm>
        </p:spPr>
        <p:txBody>
          <a:bodyPr>
            <a:normAutofit/>
          </a:bodyPr>
          <a:lstStyle/>
          <a:p>
            <a:pPr algn="ctr"/>
            <a:r>
              <a:rPr lang="en-GB" sz="3600" dirty="0" smtClean="0"/>
              <a:t>Fundamentals</a:t>
            </a:r>
            <a:br>
              <a:rPr lang="en-GB" sz="3600" dirty="0" smtClean="0"/>
            </a:br>
            <a:r>
              <a:rPr lang="en-GB" sz="3600" dirty="0" smtClean="0"/>
              <a:t/>
            </a:r>
            <a:br>
              <a:rPr lang="en-GB" sz="3600" dirty="0" smtClean="0"/>
            </a:br>
            <a:r>
              <a:rPr lang="en-GB" sz="3600" dirty="0" smtClean="0"/>
              <a:t>Charge</a:t>
            </a:r>
            <a:br>
              <a:rPr lang="en-GB" sz="3600" dirty="0" smtClean="0"/>
            </a:br>
            <a:r>
              <a:rPr lang="en-GB" sz="3600" dirty="0" smtClean="0"/>
              <a:t>Current</a:t>
            </a:r>
            <a:br>
              <a:rPr lang="en-GB" sz="3600" dirty="0" smtClean="0"/>
            </a:br>
            <a:r>
              <a:rPr lang="en-GB" sz="3600" dirty="0" smtClean="0"/>
              <a:t>Potential</a:t>
            </a:r>
            <a:br>
              <a:rPr lang="en-GB" sz="3600" dirty="0" smtClean="0"/>
            </a:br>
            <a:r>
              <a:rPr lang="en-GB" sz="3600" dirty="0" smtClean="0"/>
              <a:t>Voltage</a:t>
            </a:r>
            <a:endParaRPr lang="en-GB" sz="3600" dirty="0"/>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936104"/>
          </a:xfrm>
        </p:spPr>
        <p:txBody>
          <a:bodyPr/>
          <a:lstStyle/>
          <a:p>
            <a:r>
              <a:rPr lang="en-GB" dirty="0" smtClean="0"/>
              <a:t>Electrical charge</a:t>
            </a:r>
            <a:endParaRPr lang="en-GB" dirty="0"/>
          </a:p>
        </p:txBody>
      </p:sp>
      <p:sp>
        <p:nvSpPr>
          <p:cNvPr id="3" name="Content Placeholder 2"/>
          <p:cNvSpPr>
            <a:spLocks noGrp="1"/>
          </p:cNvSpPr>
          <p:nvPr>
            <p:ph idx="1"/>
          </p:nvPr>
        </p:nvSpPr>
        <p:spPr>
          <a:xfrm>
            <a:off x="539552" y="1549896"/>
            <a:ext cx="8394136" cy="4831432"/>
          </a:xfrm>
        </p:spPr>
        <p:txBody>
          <a:bodyPr/>
          <a:lstStyle/>
          <a:p>
            <a:r>
              <a:rPr lang="en-GB" sz="1800" dirty="0" smtClean="0"/>
              <a:t>Charge is a physical property of matter that causes repulsive or attractive forces between objects of charge of the same or opposite sign. </a:t>
            </a:r>
          </a:p>
          <a:p>
            <a:endParaRPr lang="en-GB" sz="1800" dirty="0" smtClean="0"/>
          </a:p>
          <a:p>
            <a:r>
              <a:rPr lang="en-GB" sz="1800" dirty="0" smtClean="0"/>
              <a:t>Charge is quantized in multiples of </a:t>
            </a:r>
            <a:r>
              <a:rPr lang="en-GB" sz="1800" i="1" dirty="0" smtClean="0"/>
              <a:t>e</a:t>
            </a:r>
          </a:p>
          <a:p>
            <a:r>
              <a:rPr lang="en-GB" sz="1800" dirty="0" smtClean="0"/>
              <a:t>The </a:t>
            </a:r>
            <a:r>
              <a:rPr lang="en-GB" sz="1800" i="1" dirty="0" smtClean="0"/>
              <a:t>unit </a:t>
            </a:r>
            <a:r>
              <a:rPr lang="en-GB" sz="1800" dirty="0" smtClean="0"/>
              <a:t>of electrical charge is C, coulomb</a:t>
            </a:r>
          </a:p>
          <a:p>
            <a:r>
              <a:rPr lang="en-GB" sz="1800" i="1" dirty="0" smtClean="0"/>
              <a:t>e</a:t>
            </a:r>
            <a:r>
              <a:rPr lang="en-GB" sz="1800" dirty="0" smtClean="0"/>
              <a:t> = </a:t>
            </a:r>
            <a:r>
              <a:rPr lang="nb-NO" sz="1800" dirty="0" smtClean="0"/>
              <a:t>1.602×10</a:t>
            </a:r>
            <a:r>
              <a:rPr lang="nb-NO" sz="1800" baseline="30000" dirty="0" smtClean="0"/>
              <a:t>−19</a:t>
            </a:r>
            <a:r>
              <a:rPr lang="en-GB" sz="1800" dirty="0" smtClean="0"/>
              <a:t> C</a:t>
            </a:r>
          </a:p>
          <a:p>
            <a:endParaRPr lang="en-GB" sz="1800" dirty="0" smtClean="0"/>
          </a:p>
          <a:p>
            <a:r>
              <a:rPr lang="en-GB" sz="1800" dirty="0" smtClean="0"/>
              <a:t>As symbol of charge we use, for instance, </a:t>
            </a:r>
            <a:r>
              <a:rPr lang="en-GB" sz="1800" i="1" dirty="0" smtClean="0"/>
              <a:t>q</a:t>
            </a:r>
            <a:r>
              <a:rPr lang="en-GB" sz="1800" dirty="0" smtClean="0"/>
              <a:t>.</a:t>
            </a:r>
          </a:p>
          <a:p>
            <a:endParaRPr lang="en-GB" sz="1800" dirty="0" smtClean="0"/>
          </a:p>
          <a:p>
            <a:r>
              <a:rPr lang="en-GB" sz="1800" dirty="0" smtClean="0"/>
              <a:t>A proton has charge </a:t>
            </a:r>
            <a:r>
              <a:rPr lang="en-GB" sz="1800" i="1" dirty="0" smtClean="0"/>
              <a:t>e</a:t>
            </a:r>
            <a:r>
              <a:rPr lang="en-GB" sz="1800" dirty="0" smtClean="0"/>
              <a:t> </a:t>
            </a:r>
          </a:p>
          <a:p>
            <a:r>
              <a:rPr lang="en-GB" sz="1800" dirty="0" smtClean="0"/>
              <a:t>An electron has charge </a:t>
            </a:r>
            <a:r>
              <a:rPr lang="en-GB" sz="1800" i="1" dirty="0" smtClean="0"/>
              <a:t>–e</a:t>
            </a:r>
            <a:endParaRPr lang="en-GB" sz="1800" dirty="0" smtClean="0"/>
          </a:p>
          <a:p>
            <a:r>
              <a:rPr lang="en-GB" sz="1800" dirty="0" smtClean="0"/>
              <a:t>Neutrons have charge 0</a:t>
            </a:r>
          </a:p>
          <a:p>
            <a:r>
              <a:rPr lang="en-GB" sz="1800" dirty="0" smtClean="0"/>
              <a:t>(Quarks have charges that are multiples of e/3)</a:t>
            </a:r>
          </a:p>
        </p:txBody>
      </p:sp>
      <p:pic>
        <p:nvPicPr>
          <p:cNvPr id="44034" name="Picture 2" descr="C:\Users\trulsn\Documents\MENA1000bok\Figurer\Kap2-Elektriske-krefter.jpg"/>
          <p:cNvPicPr>
            <a:picLocks noChangeAspect="1" noChangeArrowheads="1"/>
          </p:cNvPicPr>
          <p:nvPr/>
        </p:nvPicPr>
        <p:blipFill>
          <a:blip r:embed="rId2" cstate="print"/>
          <a:srcRect/>
          <a:stretch>
            <a:fillRect/>
          </a:stretch>
        </p:blipFill>
        <p:spPr bwMode="auto">
          <a:xfrm>
            <a:off x="3923928" y="188640"/>
            <a:ext cx="4678680" cy="950976"/>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792088"/>
          </a:xfrm>
        </p:spPr>
        <p:txBody>
          <a:bodyPr/>
          <a:lstStyle/>
          <a:p>
            <a:r>
              <a:rPr lang="en-GB" dirty="0" smtClean="0"/>
              <a:t>Current</a:t>
            </a:r>
            <a:endParaRPr lang="en-GB" dirty="0"/>
          </a:p>
        </p:txBody>
      </p:sp>
      <p:sp>
        <p:nvSpPr>
          <p:cNvPr id="3" name="Content Placeholder 2"/>
          <p:cNvSpPr>
            <a:spLocks noGrp="1"/>
          </p:cNvSpPr>
          <p:nvPr>
            <p:ph idx="1"/>
          </p:nvPr>
        </p:nvSpPr>
        <p:spPr>
          <a:xfrm>
            <a:off x="539552" y="1052736"/>
            <a:ext cx="8394136" cy="5119464"/>
          </a:xfrm>
        </p:spPr>
        <p:txBody>
          <a:bodyPr/>
          <a:lstStyle/>
          <a:p>
            <a:r>
              <a:rPr lang="en-US" sz="2000" dirty="0" smtClean="0"/>
              <a:t>Current </a:t>
            </a:r>
            <a:r>
              <a:rPr lang="en-US" sz="2000" i="1" dirty="0" smtClean="0"/>
              <a:t>I</a:t>
            </a:r>
            <a:r>
              <a:rPr lang="en-US" sz="2000" dirty="0" smtClean="0"/>
              <a:t>, is the flow of charge, is measured in ampere, A,  and is measured in charge per second: </a:t>
            </a:r>
          </a:p>
          <a:p>
            <a:r>
              <a:rPr lang="en-US" sz="2000" i="1" dirty="0" smtClean="0"/>
              <a:t>I = q/t</a:t>
            </a:r>
          </a:p>
          <a:p>
            <a:r>
              <a:rPr lang="en-US" sz="2000" dirty="0" smtClean="0"/>
              <a:t>A = C/s</a:t>
            </a:r>
          </a:p>
          <a:p>
            <a:endParaRPr lang="en-US" sz="2000" dirty="0" smtClean="0"/>
          </a:p>
          <a:p>
            <a:r>
              <a:rPr lang="en-US" sz="2000" dirty="0" smtClean="0"/>
              <a:t>Current can be flow of for instance electronic charges in a metal wire or ionic charges in an electrolyte, or a mixture.</a:t>
            </a:r>
          </a:p>
          <a:p>
            <a:endParaRPr lang="en-US" sz="2000" dirty="0" smtClean="0"/>
          </a:p>
          <a:p>
            <a:r>
              <a:rPr lang="en-US" sz="2000" dirty="0" smtClean="0"/>
              <a:t>Current density </a:t>
            </a:r>
            <a:r>
              <a:rPr lang="en-US" sz="2000" i="1" dirty="0" err="1" smtClean="0"/>
              <a:t>i</a:t>
            </a:r>
            <a:r>
              <a:rPr lang="en-US" sz="2000" dirty="0" smtClean="0"/>
              <a:t> is current </a:t>
            </a:r>
            <a:r>
              <a:rPr lang="en-US" sz="2000" i="1" dirty="0" smtClean="0"/>
              <a:t>I</a:t>
            </a:r>
            <a:r>
              <a:rPr lang="en-US" sz="2000" dirty="0" smtClean="0"/>
              <a:t> per unit area </a:t>
            </a:r>
            <a:r>
              <a:rPr lang="en-US" sz="2000" i="1" dirty="0" smtClean="0"/>
              <a:t>a</a:t>
            </a:r>
            <a:r>
              <a:rPr lang="en-US" sz="2000" dirty="0" smtClean="0"/>
              <a:t>:</a:t>
            </a:r>
          </a:p>
          <a:p>
            <a:r>
              <a:rPr lang="en-US" sz="2000" i="1" dirty="0" err="1" smtClean="0"/>
              <a:t>i</a:t>
            </a:r>
            <a:r>
              <a:rPr lang="en-US" sz="2000" i="1" dirty="0" smtClean="0"/>
              <a:t> = I / a</a:t>
            </a:r>
            <a:r>
              <a:rPr lang="en-US" sz="2000" dirty="0" smtClean="0"/>
              <a:t> </a:t>
            </a:r>
          </a:p>
          <a:p>
            <a:r>
              <a:rPr lang="en-US" sz="2000" dirty="0" smtClean="0"/>
              <a:t>The unit of current density is A/m</a:t>
            </a:r>
            <a:r>
              <a:rPr lang="en-US" sz="2000" baseline="30000" dirty="0" smtClean="0"/>
              <a:t>2</a:t>
            </a:r>
            <a:r>
              <a:rPr lang="en-US" sz="2000" dirty="0" smtClean="0"/>
              <a:t> or A/cm</a:t>
            </a:r>
            <a:r>
              <a:rPr lang="en-US" sz="2000" baseline="30000" dirty="0" smtClean="0"/>
              <a:t>2</a:t>
            </a:r>
          </a:p>
          <a:p>
            <a:endParaRPr lang="en-US" sz="2000" baseline="30000" dirty="0" smtClean="0"/>
          </a:p>
          <a:p>
            <a:r>
              <a:rPr lang="en-GB" sz="2000" dirty="0" smtClean="0"/>
              <a:t>DC  Direct current – constant current (and voltage)</a:t>
            </a:r>
          </a:p>
          <a:p>
            <a:r>
              <a:rPr lang="en-GB" sz="2000" dirty="0" smtClean="0"/>
              <a:t>AC  Alternating current – sinusoidal current (and voltage)</a:t>
            </a:r>
          </a:p>
          <a:p>
            <a:endParaRPr lang="en-US" sz="2000" baseline="30000" dirty="0" smtClean="0"/>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5904656" cy="720080"/>
          </a:xfrm>
        </p:spPr>
        <p:txBody>
          <a:bodyPr/>
          <a:lstStyle/>
          <a:p>
            <a:r>
              <a:rPr lang="en-GB" dirty="0" smtClean="0"/>
              <a:t>Measurement of current and charge</a:t>
            </a:r>
            <a:endParaRPr lang="en-GB" dirty="0"/>
          </a:p>
        </p:txBody>
      </p:sp>
      <p:sp>
        <p:nvSpPr>
          <p:cNvPr id="3" name="Content Placeholder 2"/>
          <p:cNvSpPr>
            <a:spLocks noGrp="1"/>
          </p:cNvSpPr>
          <p:nvPr>
            <p:ph idx="1"/>
          </p:nvPr>
        </p:nvSpPr>
        <p:spPr>
          <a:xfrm>
            <a:off x="323528" y="1196752"/>
            <a:ext cx="6552728" cy="4975448"/>
          </a:xfrm>
        </p:spPr>
        <p:txBody>
          <a:bodyPr/>
          <a:lstStyle/>
          <a:p>
            <a:r>
              <a:rPr lang="en-GB" sz="1800" dirty="0" smtClean="0"/>
              <a:t>Historically, current is measured by the electromagnetic force exerted on a magnet when the current flows in a coil. The force makes an indicator move on a current scale.</a:t>
            </a:r>
          </a:p>
          <a:p>
            <a:r>
              <a:rPr lang="en-GB" sz="1800" dirty="0" smtClean="0"/>
              <a:t>A modern ammeter measures the current electronically. </a:t>
            </a:r>
          </a:p>
          <a:p>
            <a:endParaRPr lang="en-GB" sz="1800" dirty="0" smtClean="0"/>
          </a:p>
          <a:p>
            <a:r>
              <a:rPr lang="en-GB" sz="1800" dirty="0" smtClean="0"/>
              <a:t>Ideally, the ammeter circuit has zero resistance so as not to affect the current. There is by necessity a small resistance.</a:t>
            </a:r>
          </a:p>
          <a:p>
            <a:r>
              <a:rPr lang="en-GB" sz="1800" dirty="0" smtClean="0"/>
              <a:t>Smaller current range, higher resistance. Why?</a:t>
            </a:r>
          </a:p>
          <a:p>
            <a:endParaRPr lang="en-GB" sz="1800" dirty="0" smtClean="0"/>
          </a:p>
          <a:p>
            <a:r>
              <a:rPr lang="en-GB" sz="1800" dirty="0" smtClean="0"/>
              <a:t>The ammeter is protected by a fuse. Check the fuse? </a:t>
            </a:r>
          </a:p>
          <a:p>
            <a:r>
              <a:rPr lang="en-GB" sz="1800" dirty="0" smtClean="0"/>
              <a:t>Don’t connect an ammeter directly to an electrical source: The fuse may blow if there is nothing that limits the current.</a:t>
            </a:r>
          </a:p>
          <a:p>
            <a:endParaRPr lang="en-GB" sz="1800" dirty="0" smtClean="0"/>
          </a:p>
          <a:p>
            <a:r>
              <a:rPr lang="en-GB" sz="1800" dirty="0" smtClean="0"/>
              <a:t>An ammeter may measure charge by integrating the current over time.</a:t>
            </a:r>
            <a:endParaRPr lang="en-GB" sz="1800" dirty="0"/>
          </a:p>
        </p:txBody>
      </p:sp>
      <p:pic>
        <p:nvPicPr>
          <p:cNvPr id="45058" name="Picture 2" descr="File:Amperemeter hg.jpg"/>
          <p:cNvPicPr>
            <a:picLocks noChangeAspect="1" noChangeArrowheads="1"/>
          </p:cNvPicPr>
          <p:nvPr/>
        </p:nvPicPr>
        <p:blipFill>
          <a:blip r:embed="rId2" cstate="print"/>
          <a:srcRect/>
          <a:stretch>
            <a:fillRect/>
          </a:stretch>
        </p:blipFill>
        <p:spPr bwMode="auto">
          <a:xfrm>
            <a:off x="6820838" y="408535"/>
            <a:ext cx="2323161" cy="2516409"/>
          </a:xfrm>
          <a:prstGeom prst="rect">
            <a:avLst/>
          </a:prstGeom>
          <a:noFill/>
        </p:spPr>
      </p:pic>
      <p:pic>
        <p:nvPicPr>
          <p:cNvPr id="45062" name="Picture 6" descr="http://www20.tok2.com/home/daisuken/k61601.JPG"/>
          <p:cNvPicPr>
            <a:picLocks noChangeAspect="1" noChangeArrowheads="1"/>
          </p:cNvPicPr>
          <p:nvPr/>
        </p:nvPicPr>
        <p:blipFill>
          <a:blip r:embed="rId3" cstate="print"/>
          <a:srcRect/>
          <a:stretch>
            <a:fillRect/>
          </a:stretch>
        </p:blipFill>
        <p:spPr bwMode="auto">
          <a:xfrm>
            <a:off x="6876256" y="3710803"/>
            <a:ext cx="2267744" cy="2742533"/>
          </a:xfrm>
          <a:prstGeom prst="rect">
            <a:avLst/>
          </a:prstGeom>
          <a:noFill/>
        </p:spPr>
      </p:pic>
      <p:pic>
        <p:nvPicPr>
          <p:cNvPr id="45060" name="Picture 4" descr="File:AmmeterPC.jpg"/>
          <p:cNvPicPr>
            <a:picLocks noChangeAspect="1" noChangeArrowheads="1"/>
          </p:cNvPicPr>
          <p:nvPr/>
        </p:nvPicPr>
        <p:blipFill>
          <a:blip r:embed="rId4" cstate="print"/>
          <a:srcRect/>
          <a:stretch>
            <a:fillRect/>
          </a:stretch>
        </p:blipFill>
        <p:spPr bwMode="auto">
          <a:xfrm flipH="1">
            <a:off x="6876256" y="2906688"/>
            <a:ext cx="2267744" cy="1700808"/>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Electric potential</a:t>
            </a:r>
            <a:endParaRPr lang="en-GB" dirty="0"/>
          </a:p>
        </p:txBody>
      </p:sp>
      <p:sp>
        <p:nvSpPr>
          <p:cNvPr id="3" name="Content Placeholder 2"/>
          <p:cNvSpPr>
            <a:spLocks noGrp="1"/>
          </p:cNvSpPr>
          <p:nvPr>
            <p:ph idx="1"/>
          </p:nvPr>
        </p:nvSpPr>
        <p:spPr>
          <a:xfrm>
            <a:off x="395536" y="1628800"/>
            <a:ext cx="8538152" cy="4543400"/>
          </a:xfrm>
        </p:spPr>
        <p:txBody>
          <a:bodyPr/>
          <a:lstStyle/>
          <a:p>
            <a:r>
              <a:rPr lang="en-GB" dirty="0" smtClean="0"/>
              <a:t>The electric potential is defined and used in different ways</a:t>
            </a:r>
          </a:p>
          <a:p>
            <a:endParaRPr lang="en-GB" dirty="0" smtClean="0"/>
          </a:p>
          <a:p>
            <a:r>
              <a:rPr lang="en-GB" dirty="0" smtClean="0"/>
              <a:t>It is in one definition equal to the electric potential energy, namely the energy needed to add more charge</a:t>
            </a:r>
          </a:p>
          <a:p>
            <a:endParaRPr lang="en-GB" dirty="0" smtClean="0"/>
          </a:p>
          <a:p>
            <a:r>
              <a:rPr lang="en-GB" dirty="0" smtClean="0"/>
              <a:t>It thus has the unit joule per coulomb, J/C</a:t>
            </a:r>
          </a:p>
          <a:p>
            <a:endParaRPr lang="en-GB" dirty="0" smtClean="0"/>
          </a:p>
          <a:p>
            <a:r>
              <a:rPr lang="en-GB" dirty="0" smtClean="0"/>
              <a:t>The unit of electrical potential is volt V = J/C</a:t>
            </a:r>
          </a:p>
          <a:p>
            <a:endParaRPr lang="en-GB" dirty="0" smtClean="0"/>
          </a:p>
          <a:p>
            <a:r>
              <a:rPr lang="en-GB" dirty="0" smtClean="0"/>
              <a:t>As symbol for electric potential we use for instance </a:t>
            </a:r>
            <a:r>
              <a:rPr lang="el-GR" i="1" dirty="0" smtClean="0"/>
              <a:t>φ</a:t>
            </a:r>
            <a:r>
              <a:rPr lang="nb-NO" dirty="0" smtClean="0"/>
              <a:t> (phi)</a:t>
            </a:r>
            <a:endParaRPr lang="en-GB" dirty="0" smtClean="0"/>
          </a:p>
          <a:p>
            <a:pPr>
              <a:buNone/>
            </a:pPr>
            <a:endParaRPr lang="en-GB" dirty="0" smtClean="0"/>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lstStyle/>
          <a:p>
            <a:r>
              <a:rPr lang="en-GB" dirty="0" smtClean="0"/>
              <a:t>Electric field and electrical field strength</a:t>
            </a:r>
            <a:endParaRPr lang="en-GB" dirty="0"/>
          </a:p>
        </p:txBody>
      </p:sp>
      <p:sp>
        <p:nvSpPr>
          <p:cNvPr id="3" name="Content Placeholder 2"/>
          <p:cNvSpPr>
            <a:spLocks noGrp="1"/>
          </p:cNvSpPr>
          <p:nvPr>
            <p:ph idx="1"/>
          </p:nvPr>
        </p:nvSpPr>
        <p:spPr>
          <a:xfrm>
            <a:off x="323528" y="1340768"/>
            <a:ext cx="6048672" cy="4831432"/>
          </a:xfrm>
        </p:spPr>
        <p:txBody>
          <a:bodyPr/>
          <a:lstStyle/>
          <a:p>
            <a:r>
              <a:rPr lang="en-US" sz="2000" dirty="0" smtClean="0"/>
              <a:t>An </a:t>
            </a:r>
            <a:r>
              <a:rPr lang="en-US" sz="2000" b="1" dirty="0" smtClean="0"/>
              <a:t>electric field</a:t>
            </a:r>
            <a:r>
              <a:rPr lang="en-US" sz="2000" dirty="0" smtClean="0"/>
              <a:t> is the region of space surrounding electrically charged objects</a:t>
            </a:r>
          </a:p>
          <a:p>
            <a:r>
              <a:rPr lang="en-US" sz="2000" dirty="0" smtClean="0"/>
              <a:t>The electric field depicts the force exerted on other electrically charged objects</a:t>
            </a:r>
          </a:p>
          <a:p>
            <a:endParaRPr lang="en-US" sz="2000" dirty="0" smtClean="0"/>
          </a:p>
          <a:p>
            <a:r>
              <a:rPr lang="en-US" sz="2000" dirty="0" smtClean="0"/>
              <a:t>The field strength </a:t>
            </a:r>
            <a:r>
              <a:rPr lang="en-US" sz="2000" i="1" dirty="0" smtClean="0"/>
              <a:t>E</a:t>
            </a:r>
            <a:r>
              <a:rPr lang="en-US" sz="2000" dirty="0" smtClean="0"/>
              <a:t> is depicted by the density of field lines</a:t>
            </a:r>
          </a:p>
          <a:p>
            <a:endParaRPr lang="en-US" sz="2000" i="1" dirty="0" smtClean="0"/>
          </a:p>
          <a:p>
            <a:r>
              <a:rPr lang="en-US" sz="2000" i="1" dirty="0" smtClean="0"/>
              <a:t>E</a:t>
            </a:r>
            <a:r>
              <a:rPr lang="en-US" sz="2000" dirty="0" smtClean="0"/>
              <a:t> is the derivative of potential in space: </a:t>
            </a:r>
            <a:r>
              <a:rPr lang="en-US" sz="2000" i="1" dirty="0" smtClean="0"/>
              <a:t>E</a:t>
            </a:r>
            <a:r>
              <a:rPr lang="en-US" sz="2000" dirty="0" smtClean="0"/>
              <a:t> = -</a:t>
            </a:r>
            <a:r>
              <a:rPr lang="nb-NO" sz="2000" dirty="0" smtClean="0"/>
              <a:t>∇</a:t>
            </a:r>
            <a:r>
              <a:rPr lang="el-GR" sz="2000" i="1" dirty="0" smtClean="0"/>
              <a:t>φ</a:t>
            </a:r>
            <a:endParaRPr lang="nb-NO" sz="2000" i="1" dirty="0" smtClean="0"/>
          </a:p>
          <a:p>
            <a:r>
              <a:rPr lang="nb-NO" sz="2000" i="1" dirty="0" smtClean="0"/>
              <a:t>E </a:t>
            </a:r>
            <a:r>
              <a:rPr lang="nb-NO" sz="2000" dirty="0" smtClean="0"/>
              <a:t>is </a:t>
            </a:r>
            <a:r>
              <a:rPr lang="nb-NO" sz="2000" dirty="0" err="1" smtClean="0"/>
              <a:t>the</a:t>
            </a:r>
            <a:r>
              <a:rPr lang="nb-NO" sz="2000" dirty="0" smtClean="0"/>
              <a:t> </a:t>
            </a:r>
            <a:r>
              <a:rPr lang="nb-NO" sz="2000" dirty="0" err="1" smtClean="0"/>
              <a:t>force</a:t>
            </a:r>
            <a:r>
              <a:rPr lang="nb-NO" sz="2000" dirty="0" smtClean="0"/>
              <a:t> </a:t>
            </a:r>
            <a:r>
              <a:rPr lang="nb-NO" sz="2000" dirty="0" err="1" smtClean="0"/>
              <a:t>exerted</a:t>
            </a:r>
            <a:r>
              <a:rPr lang="nb-NO" sz="2000" dirty="0" smtClean="0"/>
              <a:t> </a:t>
            </a:r>
            <a:r>
              <a:rPr lang="nb-NO" sz="2000" dirty="0" err="1" smtClean="0"/>
              <a:t>on</a:t>
            </a:r>
            <a:r>
              <a:rPr lang="nb-NO" sz="2000" dirty="0" smtClean="0"/>
              <a:t> a </a:t>
            </a:r>
            <a:r>
              <a:rPr lang="nb-NO" sz="2000" dirty="0" err="1" smtClean="0"/>
              <a:t>charged</a:t>
            </a:r>
            <a:r>
              <a:rPr lang="nb-NO" sz="2000" dirty="0" smtClean="0"/>
              <a:t> </a:t>
            </a:r>
            <a:r>
              <a:rPr lang="nb-NO" sz="2000" dirty="0" err="1" smtClean="0"/>
              <a:t>particle</a:t>
            </a:r>
            <a:r>
              <a:rPr lang="nb-NO" sz="2000" dirty="0" smtClean="0"/>
              <a:t> per </a:t>
            </a:r>
            <a:r>
              <a:rPr lang="nb-NO" sz="2000" dirty="0" err="1" smtClean="0"/>
              <a:t>unit</a:t>
            </a:r>
            <a:r>
              <a:rPr lang="nb-NO" sz="2000" dirty="0" smtClean="0"/>
              <a:t> </a:t>
            </a:r>
            <a:r>
              <a:rPr lang="nb-NO" sz="2000" dirty="0" err="1" smtClean="0"/>
              <a:t>charge</a:t>
            </a:r>
            <a:r>
              <a:rPr lang="nb-NO" sz="2000" dirty="0" smtClean="0"/>
              <a:t>: </a:t>
            </a:r>
            <a:r>
              <a:rPr lang="nb-NO" sz="2000" i="1" dirty="0" smtClean="0"/>
              <a:t>E = F/q</a:t>
            </a:r>
          </a:p>
          <a:p>
            <a:endParaRPr lang="nb-NO" sz="2000" i="1" dirty="0" smtClean="0"/>
          </a:p>
          <a:p>
            <a:r>
              <a:rPr lang="nb-NO" sz="2000" i="1" dirty="0" smtClean="0"/>
              <a:t>E </a:t>
            </a:r>
            <a:r>
              <a:rPr lang="nb-NO" sz="2000" dirty="0" smtClean="0"/>
              <a:t>has </a:t>
            </a:r>
            <a:r>
              <a:rPr lang="nb-NO" sz="2000" dirty="0" err="1" smtClean="0"/>
              <a:t>units</a:t>
            </a:r>
            <a:r>
              <a:rPr lang="nb-NO" sz="2000" dirty="0" smtClean="0"/>
              <a:t> </a:t>
            </a:r>
            <a:r>
              <a:rPr lang="nb-NO" sz="2000" dirty="0" err="1" smtClean="0"/>
              <a:t>of</a:t>
            </a:r>
            <a:r>
              <a:rPr lang="nb-NO" sz="2000" dirty="0" smtClean="0"/>
              <a:t> V/m or N/C</a:t>
            </a:r>
            <a:endParaRPr lang="en-US" sz="2000" dirty="0" smtClean="0"/>
          </a:p>
        </p:txBody>
      </p:sp>
      <p:pic>
        <p:nvPicPr>
          <p:cNvPr id="60418" name="Picture 2" descr="http://t1.gstatic.com/images?q=tbn:ANd9GcQ3cYF7latvATFxbcvo72ja2mJta5-D-6Tp0grjce7tkvE8_UPz"/>
          <p:cNvPicPr>
            <a:picLocks noChangeAspect="1" noChangeArrowheads="1"/>
          </p:cNvPicPr>
          <p:nvPr/>
        </p:nvPicPr>
        <p:blipFill>
          <a:blip r:embed="rId2" cstate="print"/>
          <a:srcRect/>
          <a:stretch>
            <a:fillRect/>
          </a:stretch>
        </p:blipFill>
        <p:spPr bwMode="auto">
          <a:xfrm>
            <a:off x="6298257" y="1484783"/>
            <a:ext cx="2666231" cy="2607503"/>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lstStyle/>
          <a:p>
            <a:r>
              <a:rPr lang="en-GB" dirty="0" smtClean="0"/>
              <a:t>Voltage</a:t>
            </a:r>
            <a:endParaRPr lang="en-GB" dirty="0"/>
          </a:p>
        </p:txBody>
      </p:sp>
      <p:sp>
        <p:nvSpPr>
          <p:cNvPr id="3" name="Content Placeholder 2"/>
          <p:cNvSpPr>
            <a:spLocks noGrp="1"/>
          </p:cNvSpPr>
          <p:nvPr>
            <p:ph idx="1"/>
          </p:nvPr>
        </p:nvSpPr>
        <p:spPr>
          <a:xfrm>
            <a:off x="251520" y="1340768"/>
            <a:ext cx="8784976" cy="4831432"/>
          </a:xfrm>
        </p:spPr>
        <p:txBody>
          <a:bodyPr/>
          <a:lstStyle/>
          <a:p>
            <a:r>
              <a:rPr lang="en-GB" sz="2000" dirty="0" smtClean="0"/>
              <a:t>A voltage </a:t>
            </a:r>
            <a:r>
              <a:rPr lang="en-GB" sz="2000" i="1" dirty="0" smtClean="0"/>
              <a:t>U</a:t>
            </a:r>
            <a:r>
              <a:rPr lang="en-GB" sz="2000" dirty="0" smtClean="0"/>
              <a:t> is a difference in electric potential</a:t>
            </a:r>
          </a:p>
          <a:p>
            <a:endParaRPr lang="en-GB" sz="2000" dirty="0" smtClean="0"/>
          </a:p>
          <a:p>
            <a:r>
              <a:rPr lang="en-GB" sz="2000" i="1" dirty="0" smtClean="0"/>
              <a:t>U</a:t>
            </a:r>
            <a:r>
              <a:rPr lang="en-GB" sz="2000" dirty="0" smtClean="0"/>
              <a:t> = </a:t>
            </a:r>
            <a:r>
              <a:rPr lang="el-GR" sz="2000" dirty="0" smtClean="0"/>
              <a:t>Δ</a:t>
            </a:r>
            <a:r>
              <a:rPr lang="el-GR" sz="2000" i="1" dirty="0" smtClean="0"/>
              <a:t>φ</a:t>
            </a:r>
            <a:r>
              <a:rPr lang="el-GR" sz="2000" dirty="0" smtClean="0"/>
              <a:t> </a:t>
            </a:r>
            <a:r>
              <a:rPr lang="nb-NO" sz="2000" dirty="0" smtClean="0"/>
              <a:t>= </a:t>
            </a:r>
            <a:r>
              <a:rPr lang="el-GR" sz="2000" i="1" dirty="0" smtClean="0"/>
              <a:t>φ</a:t>
            </a:r>
            <a:r>
              <a:rPr lang="nb-NO" sz="2000" baseline="-25000" dirty="0" smtClean="0"/>
              <a:t>2</a:t>
            </a:r>
            <a:r>
              <a:rPr lang="nb-NO" sz="2000" dirty="0" smtClean="0"/>
              <a:t> – </a:t>
            </a:r>
            <a:r>
              <a:rPr lang="el-GR" sz="2000" i="1" dirty="0" smtClean="0"/>
              <a:t>φ</a:t>
            </a:r>
            <a:r>
              <a:rPr lang="nb-NO" sz="2000" baseline="-25000" dirty="0" smtClean="0"/>
              <a:t>1</a:t>
            </a:r>
          </a:p>
          <a:p>
            <a:endParaRPr lang="nb-NO" sz="2000" dirty="0" smtClean="0"/>
          </a:p>
          <a:p>
            <a:r>
              <a:rPr lang="nb-NO" sz="2000" dirty="0" smtClean="0"/>
              <a:t>The </a:t>
            </a:r>
            <a:r>
              <a:rPr lang="nb-NO" sz="2000" dirty="0" err="1" smtClean="0"/>
              <a:t>unit</a:t>
            </a:r>
            <a:r>
              <a:rPr lang="nb-NO" sz="2000" dirty="0" smtClean="0"/>
              <a:t> </a:t>
            </a:r>
            <a:r>
              <a:rPr lang="nb-NO" sz="2000" dirty="0" err="1" smtClean="0"/>
              <a:t>of</a:t>
            </a:r>
            <a:r>
              <a:rPr lang="nb-NO" sz="2000" dirty="0" smtClean="0"/>
              <a:t> </a:t>
            </a:r>
            <a:r>
              <a:rPr lang="nb-NO" sz="2000" dirty="0" err="1" smtClean="0"/>
              <a:t>voltage</a:t>
            </a:r>
            <a:r>
              <a:rPr lang="nb-NO" sz="2000" dirty="0" smtClean="0"/>
              <a:t> is </a:t>
            </a:r>
            <a:r>
              <a:rPr lang="nb-NO" sz="2000" dirty="0" err="1" smtClean="0"/>
              <a:t>the</a:t>
            </a:r>
            <a:r>
              <a:rPr lang="nb-NO" sz="2000" dirty="0" smtClean="0"/>
              <a:t> same as for </a:t>
            </a:r>
            <a:r>
              <a:rPr lang="nb-NO" sz="2000" dirty="0" err="1" smtClean="0"/>
              <a:t>potential</a:t>
            </a:r>
            <a:r>
              <a:rPr lang="nb-NO" sz="2000" dirty="0" smtClean="0"/>
              <a:t>: volt V</a:t>
            </a:r>
          </a:p>
          <a:p>
            <a:endParaRPr lang="nb-NO" sz="2000" dirty="0" smtClean="0"/>
          </a:p>
          <a:p>
            <a:r>
              <a:rPr lang="nb-NO" sz="2000" dirty="0" smtClean="0"/>
              <a:t>The </a:t>
            </a:r>
            <a:r>
              <a:rPr lang="nb-NO" sz="2000" dirty="0" err="1" smtClean="0"/>
              <a:t>potential</a:t>
            </a:r>
            <a:r>
              <a:rPr lang="nb-NO" sz="2000" dirty="0" smtClean="0"/>
              <a:t> </a:t>
            </a:r>
            <a:r>
              <a:rPr lang="nb-NO" sz="2000" dirty="0" err="1" smtClean="0"/>
              <a:t>energy</a:t>
            </a:r>
            <a:r>
              <a:rPr lang="nb-NO" sz="2000" dirty="0" smtClean="0"/>
              <a:t> </a:t>
            </a:r>
            <a:r>
              <a:rPr lang="nb-NO" sz="2000" i="1" dirty="0" smtClean="0"/>
              <a:t>E</a:t>
            </a:r>
            <a:r>
              <a:rPr lang="nb-NO" sz="2000" i="1" baseline="-25000" dirty="0" smtClean="0"/>
              <a:t>p</a:t>
            </a:r>
            <a:r>
              <a:rPr lang="nb-NO" sz="2000" dirty="0" smtClean="0"/>
              <a:t> to </a:t>
            </a:r>
            <a:r>
              <a:rPr lang="nb-NO" sz="2000" dirty="0" err="1" smtClean="0"/>
              <a:t>take</a:t>
            </a:r>
            <a:r>
              <a:rPr lang="nb-NO" sz="2000" dirty="0" smtClean="0"/>
              <a:t> a </a:t>
            </a:r>
            <a:r>
              <a:rPr lang="nb-NO" sz="2000" dirty="0" err="1" smtClean="0"/>
              <a:t>unit</a:t>
            </a:r>
            <a:r>
              <a:rPr lang="nb-NO" sz="2000" dirty="0" smtClean="0"/>
              <a:t> </a:t>
            </a:r>
            <a:r>
              <a:rPr lang="nb-NO" sz="2000" dirty="0" err="1" smtClean="0"/>
              <a:t>charge</a:t>
            </a:r>
            <a:r>
              <a:rPr lang="nb-NO" sz="2000" dirty="0" smtClean="0"/>
              <a:t> from </a:t>
            </a:r>
            <a:r>
              <a:rPr lang="nb-NO" sz="2000" dirty="0" err="1" smtClean="0"/>
              <a:t>one</a:t>
            </a:r>
            <a:r>
              <a:rPr lang="nb-NO" sz="2000" dirty="0" smtClean="0"/>
              <a:t> </a:t>
            </a:r>
            <a:r>
              <a:rPr lang="nb-NO" sz="2000" dirty="0" err="1" smtClean="0"/>
              <a:t>potential</a:t>
            </a:r>
            <a:r>
              <a:rPr lang="nb-NO" sz="2000" dirty="0" smtClean="0"/>
              <a:t> to </a:t>
            </a:r>
            <a:r>
              <a:rPr lang="nb-NO" sz="2000" dirty="0" err="1" smtClean="0"/>
              <a:t>another</a:t>
            </a:r>
            <a:r>
              <a:rPr lang="nb-NO" sz="2000" dirty="0" smtClean="0"/>
              <a:t> is given by </a:t>
            </a:r>
            <a:r>
              <a:rPr lang="nb-NO" sz="2000" i="1" dirty="0" smtClean="0"/>
              <a:t>E</a:t>
            </a:r>
            <a:r>
              <a:rPr lang="nb-NO" sz="2000" i="1" baseline="-25000" dirty="0" smtClean="0"/>
              <a:t>p</a:t>
            </a:r>
            <a:r>
              <a:rPr lang="nb-NO" sz="2000" i="1" dirty="0" smtClean="0"/>
              <a:t> = </a:t>
            </a:r>
            <a:r>
              <a:rPr lang="nb-NO" sz="2000" i="1" dirty="0" err="1" smtClean="0"/>
              <a:t>U*q</a:t>
            </a:r>
            <a:endParaRPr lang="nb-NO" sz="2000" i="1" dirty="0" smtClean="0"/>
          </a:p>
          <a:p>
            <a:r>
              <a:rPr lang="nb-NO" sz="2000" dirty="0" err="1" smtClean="0"/>
              <a:t>Hence</a:t>
            </a:r>
            <a:r>
              <a:rPr lang="nb-NO" sz="2000" dirty="0" smtClean="0"/>
              <a:t> </a:t>
            </a:r>
            <a:r>
              <a:rPr lang="nb-NO" sz="2000" i="1" dirty="0" smtClean="0"/>
              <a:t>U = E</a:t>
            </a:r>
            <a:r>
              <a:rPr lang="nb-NO" sz="2000" i="1" baseline="-25000" dirty="0" smtClean="0"/>
              <a:t>p</a:t>
            </a:r>
            <a:r>
              <a:rPr lang="nb-NO" sz="2000" i="1" dirty="0" smtClean="0"/>
              <a:t>/q</a:t>
            </a:r>
          </a:p>
          <a:p>
            <a:endParaRPr lang="nb-NO" sz="2000" dirty="0" smtClean="0"/>
          </a:p>
          <a:p>
            <a:r>
              <a:rPr lang="nb-NO" sz="2000" dirty="0" smtClean="0"/>
              <a:t>The </a:t>
            </a:r>
            <a:r>
              <a:rPr lang="nb-NO" sz="2000" dirty="0" err="1" smtClean="0"/>
              <a:t>energy</a:t>
            </a:r>
            <a:r>
              <a:rPr lang="nb-NO" sz="2000" dirty="0" smtClean="0"/>
              <a:t> to rise an </a:t>
            </a:r>
            <a:r>
              <a:rPr lang="nb-NO" sz="2000" dirty="0" err="1" smtClean="0"/>
              <a:t>elementary</a:t>
            </a:r>
            <a:r>
              <a:rPr lang="nb-NO" sz="2000" dirty="0" smtClean="0"/>
              <a:t> </a:t>
            </a:r>
            <a:r>
              <a:rPr lang="nb-NO" sz="2000" dirty="0" err="1" smtClean="0"/>
              <a:t>charge</a:t>
            </a:r>
            <a:r>
              <a:rPr lang="nb-NO" sz="2000" dirty="0" smtClean="0"/>
              <a:t> </a:t>
            </a:r>
            <a:r>
              <a:rPr lang="nb-NO" sz="2000" i="1" dirty="0" smtClean="0"/>
              <a:t>e</a:t>
            </a:r>
            <a:r>
              <a:rPr lang="nb-NO" sz="2000" dirty="0" smtClean="0"/>
              <a:t> by 1 V is 1 </a:t>
            </a:r>
            <a:r>
              <a:rPr lang="nb-NO" sz="2000" dirty="0" err="1" smtClean="0"/>
              <a:t>electron</a:t>
            </a:r>
            <a:r>
              <a:rPr lang="nb-NO" sz="2000" dirty="0" smtClean="0"/>
              <a:t> volt, 1 eV</a:t>
            </a:r>
          </a:p>
          <a:p>
            <a:endParaRPr lang="nb-NO" sz="2000" dirty="0" smtClean="0"/>
          </a:p>
          <a:p>
            <a:r>
              <a:rPr lang="nb-NO" sz="2000" dirty="0" err="1" smtClean="0"/>
              <a:t>Voltage</a:t>
            </a:r>
            <a:r>
              <a:rPr lang="nb-NO" sz="2000" dirty="0" smtClean="0"/>
              <a:t> is </a:t>
            </a:r>
            <a:r>
              <a:rPr lang="nb-NO" sz="2000" dirty="0" err="1" smtClean="0"/>
              <a:t>electrical</a:t>
            </a:r>
            <a:r>
              <a:rPr lang="nb-NO" sz="2000" dirty="0" smtClean="0"/>
              <a:t> </a:t>
            </a:r>
            <a:r>
              <a:rPr lang="nb-NO" sz="2000" dirty="0" err="1" smtClean="0"/>
              <a:t>field</a:t>
            </a:r>
            <a:r>
              <a:rPr lang="nb-NO" sz="2000" dirty="0" smtClean="0"/>
              <a:t> </a:t>
            </a:r>
            <a:r>
              <a:rPr lang="nb-NO" sz="2000" dirty="0" err="1" smtClean="0"/>
              <a:t>strength</a:t>
            </a:r>
            <a:r>
              <a:rPr lang="nb-NO" sz="2000" dirty="0" smtClean="0"/>
              <a:t> </a:t>
            </a:r>
            <a:r>
              <a:rPr lang="nb-NO" sz="2000" dirty="0" err="1" smtClean="0"/>
              <a:t>multiplied</a:t>
            </a:r>
            <a:r>
              <a:rPr lang="nb-NO" sz="2000" dirty="0" smtClean="0"/>
              <a:t> </a:t>
            </a:r>
            <a:r>
              <a:rPr lang="nb-NO" sz="2000" dirty="0" err="1" smtClean="0"/>
              <a:t>with</a:t>
            </a:r>
            <a:r>
              <a:rPr lang="nb-NO" sz="2000" dirty="0" smtClean="0"/>
              <a:t> </a:t>
            </a:r>
            <a:r>
              <a:rPr lang="nb-NO" sz="2000" dirty="0" err="1" smtClean="0"/>
              <a:t>distance</a:t>
            </a:r>
            <a:r>
              <a:rPr lang="nb-NO" sz="2000" dirty="0" smtClean="0"/>
              <a:t>: </a:t>
            </a:r>
            <a:r>
              <a:rPr lang="nb-NO" sz="2000" i="1" dirty="0" smtClean="0"/>
              <a:t>U = </a:t>
            </a:r>
            <a:r>
              <a:rPr lang="nb-NO" sz="2000" i="1" dirty="0" err="1" smtClean="0"/>
              <a:t>-E*d</a:t>
            </a:r>
            <a:endParaRPr lang="en-GB" sz="2000" i="1" dirty="0"/>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4" name="Picture 6" descr="http://www.keithley.com/rpCMSimg/1714"/>
          <p:cNvPicPr>
            <a:picLocks noChangeAspect="1" noChangeArrowheads="1"/>
          </p:cNvPicPr>
          <p:nvPr/>
        </p:nvPicPr>
        <p:blipFill>
          <a:blip r:embed="rId2" cstate="print"/>
          <a:srcRect/>
          <a:stretch>
            <a:fillRect/>
          </a:stretch>
        </p:blipFill>
        <p:spPr bwMode="auto">
          <a:xfrm>
            <a:off x="6484778" y="5085184"/>
            <a:ext cx="2659222" cy="1772815"/>
          </a:xfrm>
          <a:prstGeom prst="rect">
            <a:avLst/>
          </a:prstGeom>
          <a:noFill/>
        </p:spPr>
      </p:pic>
      <p:pic>
        <p:nvPicPr>
          <p:cNvPr id="58382" name="Picture 14" descr="http://t3.gstatic.com/images?q=tbn:ANd9GcTRwiqRQ-gDmTe4JIifpJhyc5eZZkTH8j2jU_Bc6WD4CRqF9_OTSw"/>
          <p:cNvPicPr>
            <a:picLocks noChangeAspect="1" noChangeArrowheads="1"/>
          </p:cNvPicPr>
          <p:nvPr/>
        </p:nvPicPr>
        <p:blipFill>
          <a:blip r:embed="rId3" cstate="print"/>
          <a:srcRect/>
          <a:stretch>
            <a:fillRect/>
          </a:stretch>
        </p:blipFill>
        <p:spPr bwMode="auto">
          <a:xfrm>
            <a:off x="5731748" y="5085184"/>
            <a:ext cx="1008113" cy="1008113"/>
          </a:xfrm>
          <a:prstGeom prst="rect">
            <a:avLst/>
          </a:prstGeom>
          <a:noFill/>
        </p:spPr>
      </p:pic>
      <p:pic>
        <p:nvPicPr>
          <p:cNvPr id="58384" name="Picture 16" descr="http://t2.gstatic.com/images?q=tbn:ANd9GcTWwjB49XSWWY2wT6NxTuLM7E4vgcbnvRVoAS-Rm7azl9HqXpynxA"/>
          <p:cNvPicPr>
            <a:picLocks noChangeAspect="1" noChangeArrowheads="1"/>
          </p:cNvPicPr>
          <p:nvPr/>
        </p:nvPicPr>
        <p:blipFill>
          <a:blip r:embed="rId4" cstate="print"/>
          <a:srcRect/>
          <a:stretch>
            <a:fillRect/>
          </a:stretch>
        </p:blipFill>
        <p:spPr bwMode="auto">
          <a:xfrm>
            <a:off x="6088450" y="4437111"/>
            <a:ext cx="1003830" cy="682753"/>
          </a:xfrm>
          <a:prstGeom prst="rect">
            <a:avLst/>
          </a:prstGeom>
          <a:noFill/>
        </p:spPr>
      </p:pic>
      <p:pic>
        <p:nvPicPr>
          <p:cNvPr id="58380" name="Picture 12" descr="http://t1.gstatic.com/images?q=tbn:ANd9GcQKP1ezEtg8JAbiYldPaypTGuuDVZNYMpZrGYaLx1tg1Alfmf4Xdg"/>
          <p:cNvPicPr>
            <a:picLocks noChangeAspect="1" noChangeArrowheads="1"/>
          </p:cNvPicPr>
          <p:nvPr/>
        </p:nvPicPr>
        <p:blipFill>
          <a:blip r:embed="rId5" cstate="print"/>
          <a:srcRect/>
          <a:stretch>
            <a:fillRect/>
          </a:stretch>
        </p:blipFill>
        <p:spPr bwMode="auto">
          <a:xfrm>
            <a:off x="4932040" y="4797152"/>
            <a:ext cx="892685" cy="795165"/>
          </a:xfrm>
          <a:prstGeom prst="rect">
            <a:avLst/>
          </a:prstGeom>
          <a:noFill/>
        </p:spPr>
      </p:pic>
      <p:pic>
        <p:nvPicPr>
          <p:cNvPr id="6" name="Picture 6" descr="http://www20.tok2.com/home/daisuken/k61601.JPG"/>
          <p:cNvPicPr>
            <a:picLocks noChangeAspect="1" noChangeArrowheads="1"/>
          </p:cNvPicPr>
          <p:nvPr/>
        </p:nvPicPr>
        <p:blipFill>
          <a:blip r:embed="rId6" cstate="print"/>
          <a:srcRect/>
          <a:stretch>
            <a:fillRect/>
          </a:stretch>
        </p:blipFill>
        <p:spPr bwMode="auto">
          <a:xfrm>
            <a:off x="7119575" y="2675013"/>
            <a:ext cx="2024424" cy="2448271"/>
          </a:xfrm>
          <a:prstGeom prst="rect">
            <a:avLst/>
          </a:prstGeom>
          <a:noFill/>
        </p:spPr>
      </p:pic>
      <p:sp>
        <p:nvSpPr>
          <p:cNvPr id="2" name="Title 1"/>
          <p:cNvSpPr>
            <a:spLocks noGrp="1"/>
          </p:cNvSpPr>
          <p:nvPr>
            <p:ph type="title"/>
          </p:nvPr>
        </p:nvSpPr>
        <p:spPr>
          <a:xfrm>
            <a:off x="539552" y="404664"/>
            <a:ext cx="8330128" cy="720080"/>
          </a:xfrm>
        </p:spPr>
        <p:txBody>
          <a:bodyPr/>
          <a:lstStyle/>
          <a:p>
            <a:r>
              <a:rPr lang="en-GB" dirty="0" smtClean="0"/>
              <a:t>Measure voltage</a:t>
            </a:r>
            <a:endParaRPr lang="en-GB" dirty="0"/>
          </a:p>
        </p:txBody>
      </p:sp>
      <p:sp>
        <p:nvSpPr>
          <p:cNvPr id="3" name="Content Placeholder 2"/>
          <p:cNvSpPr>
            <a:spLocks noGrp="1"/>
          </p:cNvSpPr>
          <p:nvPr>
            <p:ph idx="1"/>
          </p:nvPr>
        </p:nvSpPr>
        <p:spPr>
          <a:xfrm>
            <a:off x="179512" y="1628800"/>
            <a:ext cx="6984776" cy="4752528"/>
          </a:xfrm>
        </p:spPr>
        <p:txBody>
          <a:bodyPr/>
          <a:lstStyle/>
          <a:p>
            <a:r>
              <a:rPr lang="en-GB" sz="1800" dirty="0" smtClean="0"/>
              <a:t>Historically, charge was first indicated and measured with gold leaf electroscopes. Voltage was later on measured with charge repulsive or attractive mechanical devices; electrometers.</a:t>
            </a:r>
          </a:p>
          <a:p>
            <a:r>
              <a:rPr lang="en-GB" sz="1800" dirty="0" smtClean="0"/>
              <a:t>Voltage can be measured by electromagnetic devices, similar to current, by driving current through the device.</a:t>
            </a:r>
          </a:p>
          <a:p>
            <a:r>
              <a:rPr lang="en-GB" sz="1800" dirty="0" smtClean="0"/>
              <a:t>Modern voltmeters use a range of electronic circuitry with high impedance field-effect transistors</a:t>
            </a:r>
          </a:p>
          <a:p>
            <a:endParaRPr lang="en-GB" sz="1800" dirty="0" smtClean="0"/>
          </a:p>
          <a:p>
            <a:r>
              <a:rPr lang="en-GB" sz="1800" dirty="0" smtClean="0"/>
              <a:t>Ideally, a voltmeter has high resistance and draws no current</a:t>
            </a:r>
          </a:p>
          <a:p>
            <a:pPr lvl="1"/>
            <a:r>
              <a:rPr lang="en-GB" sz="1400" dirty="0" smtClean="0"/>
              <a:t>An electromagnetic indicator may have as little as 1 k</a:t>
            </a:r>
            <a:r>
              <a:rPr lang="el-GR" sz="1400" dirty="0" smtClean="0"/>
              <a:t>Ω</a:t>
            </a:r>
            <a:endParaRPr lang="nb-NO" sz="1400" dirty="0" smtClean="0"/>
          </a:p>
          <a:p>
            <a:pPr lvl="1"/>
            <a:r>
              <a:rPr lang="nb-NO" sz="1400" dirty="0" smtClean="0"/>
              <a:t>A </a:t>
            </a:r>
            <a:r>
              <a:rPr lang="nb-NO" sz="1400" dirty="0" err="1" smtClean="0"/>
              <a:t>cheap</a:t>
            </a:r>
            <a:r>
              <a:rPr lang="nb-NO" sz="1400" dirty="0" smtClean="0"/>
              <a:t> </a:t>
            </a:r>
            <a:r>
              <a:rPr lang="nb-NO" sz="1400" dirty="0" err="1" smtClean="0"/>
              <a:t>handheld</a:t>
            </a:r>
            <a:r>
              <a:rPr lang="nb-NO" sz="1400" dirty="0" smtClean="0"/>
              <a:t> analog multimeter </a:t>
            </a:r>
            <a:r>
              <a:rPr lang="nb-NO" sz="1400" dirty="0" err="1" smtClean="0"/>
              <a:t>may</a:t>
            </a:r>
            <a:r>
              <a:rPr lang="nb-NO" sz="1400" dirty="0" smtClean="0"/>
              <a:t> have 10 k</a:t>
            </a:r>
            <a:r>
              <a:rPr lang="el-GR" sz="1400" dirty="0" smtClean="0"/>
              <a:t>Ω</a:t>
            </a:r>
            <a:endParaRPr lang="nb-NO" sz="1400" dirty="0" smtClean="0"/>
          </a:p>
          <a:p>
            <a:pPr lvl="1"/>
            <a:r>
              <a:rPr lang="nb-NO" sz="1400" dirty="0" smtClean="0"/>
              <a:t>A </a:t>
            </a:r>
            <a:r>
              <a:rPr lang="nb-NO" sz="1400" dirty="0" err="1" smtClean="0"/>
              <a:t>handheld</a:t>
            </a:r>
            <a:r>
              <a:rPr lang="nb-NO" sz="1400" dirty="0" smtClean="0"/>
              <a:t> digital multimeter </a:t>
            </a:r>
            <a:r>
              <a:rPr lang="nb-NO" sz="1400" dirty="0" err="1" smtClean="0"/>
              <a:t>may</a:t>
            </a:r>
            <a:r>
              <a:rPr lang="nb-NO" sz="1400" dirty="0" smtClean="0"/>
              <a:t> have 1 M</a:t>
            </a:r>
            <a:r>
              <a:rPr lang="el-GR" sz="1400" dirty="0" smtClean="0"/>
              <a:t>Ω</a:t>
            </a:r>
            <a:endParaRPr lang="nb-NO" sz="1400" dirty="0" smtClean="0"/>
          </a:p>
          <a:p>
            <a:pPr lvl="1"/>
            <a:r>
              <a:rPr lang="nb-NO" sz="1400" dirty="0" smtClean="0"/>
              <a:t>A digital </a:t>
            </a:r>
            <a:r>
              <a:rPr lang="nb-NO" sz="1400" dirty="0" err="1" smtClean="0"/>
              <a:t>research</a:t>
            </a:r>
            <a:r>
              <a:rPr lang="nb-NO" sz="1400" dirty="0" smtClean="0"/>
              <a:t> multimeter </a:t>
            </a:r>
            <a:r>
              <a:rPr lang="nb-NO" sz="1400" dirty="0" err="1" smtClean="0"/>
              <a:t>may</a:t>
            </a:r>
            <a:r>
              <a:rPr lang="nb-NO" sz="1400" dirty="0" smtClean="0"/>
              <a:t> have 1 G</a:t>
            </a:r>
            <a:r>
              <a:rPr lang="el-GR" sz="1400" dirty="0" smtClean="0"/>
              <a:t>Ω</a:t>
            </a:r>
            <a:r>
              <a:rPr lang="nb-NO" sz="1400" dirty="0" smtClean="0"/>
              <a:t> – 1 T</a:t>
            </a:r>
            <a:r>
              <a:rPr lang="el-GR" sz="1400" dirty="0" smtClean="0"/>
              <a:t>Ω</a:t>
            </a:r>
            <a:endParaRPr lang="en-GB" sz="1400" dirty="0" smtClean="0"/>
          </a:p>
          <a:p>
            <a:pPr lvl="1"/>
            <a:r>
              <a:rPr lang="en-GB" sz="1400" dirty="0" smtClean="0"/>
              <a:t>A good research </a:t>
            </a:r>
            <a:r>
              <a:rPr lang="en-GB" sz="1400" dirty="0" err="1" smtClean="0"/>
              <a:t>multimeter</a:t>
            </a:r>
            <a:r>
              <a:rPr lang="en-GB" sz="1400" dirty="0" smtClean="0"/>
              <a:t> may have &gt; 1 T</a:t>
            </a:r>
            <a:r>
              <a:rPr lang="el-GR" sz="1400" dirty="0" smtClean="0"/>
              <a:t>Ω</a:t>
            </a:r>
            <a:r>
              <a:rPr lang="nb-NO" sz="1400" dirty="0" smtClean="0"/>
              <a:t> (”</a:t>
            </a:r>
            <a:r>
              <a:rPr lang="nb-NO" sz="1400" dirty="0" err="1" smtClean="0"/>
              <a:t>electrometer</a:t>
            </a:r>
            <a:r>
              <a:rPr lang="nb-NO" sz="1400" dirty="0" smtClean="0"/>
              <a:t>”)</a:t>
            </a:r>
            <a:r>
              <a:rPr lang="en-GB" sz="1400" dirty="0" smtClean="0"/>
              <a:t> </a:t>
            </a:r>
            <a:endParaRPr lang="en-GB" sz="1400" dirty="0"/>
          </a:p>
        </p:txBody>
      </p:sp>
      <p:pic>
        <p:nvPicPr>
          <p:cNvPr id="58370" name="Picture 2" descr="http://upload.wikimedia.org/wikipedia/en/thumb/5/57/Lord_Kelvin_quadrant_electrometer_engraving.jpg/200px-Lord_Kelvin_quadrant_electrometer_engraving.jpg"/>
          <p:cNvPicPr>
            <a:picLocks noChangeAspect="1" noChangeArrowheads="1"/>
          </p:cNvPicPr>
          <p:nvPr/>
        </p:nvPicPr>
        <p:blipFill>
          <a:blip r:embed="rId7" cstate="print"/>
          <a:srcRect/>
          <a:stretch>
            <a:fillRect/>
          </a:stretch>
        </p:blipFill>
        <p:spPr bwMode="auto">
          <a:xfrm>
            <a:off x="7131496" y="-4192"/>
            <a:ext cx="1905000" cy="3505200"/>
          </a:xfrm>
          <a:prstGeom prst="rect">
            <a:avLst/>
          </a:prstGeom>
          <a:noFill/>
        </p:spPr>
      </p:pic>
      <p:pic>
        <p:nvPicPr>
          <p:cNvPr id="58372" name="Picture 4" descr="http://upload.wikimedia.org/wikipedia/commons/thumb/b/b5/Electroscope.png/200px-Electroscope.png"/>
          <p:cNvPicPr>
            <a:picLocks noChangeAspect="1" noChangeArrowheads="1"/>
          </p:cNvPicPr>
          <p:nvPr/>
        </p:nvPicPr>
        <p:blipFill>
          <a:blip r:embed="rId8" cstate="print"/>
          <a:srcRect/>
          <a:stretch>
            <a:fillRect/>
          </a:stretch>
        </p:blipFill>
        <p:spPr bwMode="auto">
          <a:xfrm>
            <a:off x="5652120" y="0"/>
            <a:ext cx="1184920" cy="1575944"/>
          </a:xfrm>
          <a:prstGeom prst="rect">
            <a:avLst/>
          </a:prstGeom>
          <a:noFill/>
        </p:spPr>
      </p:pic>
      <p:pic>
        <p:nvPicPr>
          <p:cNvPr id="58378" name="Picture 10" descr="http://t3.gstatic.com/images?q=tbn:ANd9GcSBicvpmhHwZ28RCs1NAHW7-sd0tpLl_gK7RwHh746xP7hSanVx"/>
          <p:cNvPicPr>
            <a:picLocks noChangeAspect="1" noChangeArrowheads="1"/>
          </p:cNvPicPr>
          <p:nvPr/>
        </p:nvPicPr>
        <p:blipFill>
          <a:blip r:embed="rId9" cstate="print"/>
          <a:srcRect/>
          <a:stretch>
            <a:fillRect/>
          </a:stretch>
        </p:blipFill>
        <p:spPr bwMode="auto">
          <a:xfrm>
            <a:off x="5724128" y="4509120"/>
            <a:ext cx="509720" cy="720080"/>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792088"/>
          </a:xfrm>
        </p:spPr>
        <p:txBody>
          <a:bodyPr/>
          <a:lstStyle/>
          <a:p>
            <a:r>
              <a:rPr lang="en-GB" dirty="0" smtClean="0"/>
              <a:t>Characteristics of various types of voltmeters</a:t>
            </a:r>
            <a:endParaRPr lang="en-GB" dirty="0"/>
          </a:p>
        </p:txBody>
      </p:sp>
      <p:sp>
        <p:nvSpPr>
          <p:cNvPr id="3" name="Content Placeholder 2"/>
          <p:cNvSpPr>
            <a:spLocks noGrp="1"/>
          </p:cNvSpPr>
          <p:nvPr>
            <p:ph idx="1"/>
          </p:nvPr>
        </p:nvSpPr>
        <p:spPr>
          <a:xfrm>
            <a:off x="539552" y="1484784"/>
            <a:ext cx="4608512" cy="4687416"/>
          </a:xfrm>
        </p:spPr>
        <p:txBody>
          <a:bodyPr/>
          <a:lstStyle/>
          <a:p>
            <a:r>
              <a:rPr lang="en-GB" dirty="0" smtClean="0"/>
              <a:t>Electrometers</a:t>
            </a:r>
          </a:p>
          <a:p>
            <a:endParaRPr lang="en-GB" dirty="0" smtClean="0"/>
          </a:p>
          <a:p>
            <a:r>
              <a:rPr lang="en-GB" dirty="0" smtClean="0"/>
              <a:t>Coil-driven electromagnetic indicators</a:t>
            </a:r>
          </a:p>
          <a:p>
            <a:endParaRPr lang="en-GB" dirty="0" smtClean="0"/>
          </a:p>
          <a:p>
            <a:r>
              <a:rPr lang="en-GB" dirty="0" smtClean="0"/>
              <a:t>Electronic devices with transistors</a:t>
            </a:r>
          </a:p>
          <a:p>
            <a:endParaRPr lang="en-GB" dirty="0" smtClean="0"/>
          </a:p>
          <a:p>
            <a:r>
              <a:rPr lang="en-GB" dirty="0" smtClean="0"/>
              <a:t>Modern devices with MOSFET transistors</a:t>
            </a:r>
            <a:endParaRPr lang="en-GB" dirty="0"/>
          </a:p>
        </p:txBody>
      </p:sp>
      <p:pic>
        <p:nvPicPr>
          <p:cNvPr id="4" name="Picture 3" descr="C:\Documents and Settings\trulsn\My Documents\KJMMENA4010\Figures\WDC-19-24-MOSFET.JPG"/>
          <p:cNvPicPr>
            <a:picLocks noChangeAspect="1" noChangeArrowheads="1"/>
          </p:cNvPicPr>
          <p:nvPr/>
        </p:nvPicPr>
        <p:blipFill>
          <a:blip r:link="rId2" cstate="print"/>
          <a:srcRect/>
          <a:stretch>
            <a:fillRect/>
          </a:stretch>
        </p:blipFill>
        <p:spPr bwMode="auto">
          <a:xfrm>
            <a:off x="5220072" y="4696514"/>
            <a:ext cx="3923927" cy="1766955"/>
          </a:xfrm>
          <a:prstGeom prst="rect">
            <a:avLst/>
          </a:prstGeom>
          <a:noFill/>
          <a:ln w="9525">
            <a:noFill/>
            <a:miter lim="800000"/>
            <a:headEnd/>
            <a:tailEnd/>
          </a:ln>
        </p:spPr>
      </p:pic>
      <p:pic>
        <p:nvPicPr>
          <p:cNvPr id="5" name="Picture 3" descr="C:\Documents and Settings\trulsn\My Documents\KJMMENA4010\Figures\WDC-19-22-transistor.JPG"/>
          <p:cNvPicPr>
            <a:picLocks noChangeAspect="1" noChangeArrowheads="1"/>
          </p:cNvPicPr>
          <p:nvPr/>
        </p:nvPicPr>
        <p:blipFill>
          <a:blip r:link="rId3" cstate="print"/>
          <a:srcRect/>
          <a:stretch>
            <a:fillRect/>
          </a:stretch>
        </p:blipFill>
        <p:spPr bwMode="auto">
          <a:xfrm>
            <a:off x="5220072" y="836712"/>
            <a:ext cx="3304228" cy="2223767"/>
          </a:xfrm>
          <a:prstGeom prst="rect">
            <a:avLst/>
          </a:prstGeom>
          <a:noFill/>
          <a:ln w="9525">
            <a:noFill/>
            <a:miter lim="800000"/>
            <a:headEnd/>
            <a:tailEnd/>
          </a:ln>
        </p:spPr>
      </p:pic>
      <p:pic>
        <p:nvPicPr>
          <p:cNvPr id="124930" name="Picture 5" descr="amplifier-small-signal-fig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160466"/>
            <a:ext cx="2120776" cy="1636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lstStyle/>
          <a:p>
            <a:r>
              <a:rPr lang="en-GB" dirty="0" smtClean="0"/>
              <a:t>Measure very high currents and voltages</a:t>
            </a:r>
            <a:endParaRPr lang="en-GB" dirty="0"/>
          </a:p>
        </p:txBody>
      </p:sp>
      <p:sp>
        <p:nvSpPr>
          <p:cNvPr id="3" name="Content Placeholder 2"/>
          <p:cNvSpPr>
            <a:spLocks noGrp="1"/>
          </p:cNvSpPr>
          <p:nvPr>
            <p:ph idx="1"/>
          </p:nvPr>
        </p:nvSpPr>
        <p:spPr>
          <a:xfrm>
            <a:off x="395536" y="1340768"/>
            <a:ext cx="4464496" cy="4831432"/>
          </a:xfrm>
        </p:spPr>
        <p:txBody>
          <a:bodyPr/>
          <a:lstStyle/>
          <a:p>
            <a:r>
              <a:rPr lang="en-GB" sz="2000" dirty="0" smtClean="0"/>
              <a:t>Measure very high currents using a normal ammeter and a high current probe</a:t>
            </a:r>
          </a:p>
          <a:p>
            <a:pPr lvl="1"/>
            <a:r>
              <a:rPr lang="en-GB" sz="1600" dirty="0" smtClean="0"/>
              <a:t>Clamps around wire </a:t>
            </a:r>
          </a:p>
          <a:p>
            <a:pPr lvl="1"/>
            <a:r>
              <a:rPr lang="en-GB" sz="1600" dirty="0" smtClean="0"/>
              <a:t>Induction</a:t>
            </a:r>
          </a:p>
          <a:p>
            <a:pPr lvl="1"/>
            <a:r>
              <a:rPr lang="en-GB" sz="1600" dirty="0" smtClean="0"/>
              <a:t>E.g. 1000 A</a:t>
            </a:r>
          </a:p>
          <a:p>
            <a:pPr>
              <a:buNone/>
            </a:pPr>
            <a:endParaRPr lang="en-GB" sz="2000" dirty="0" smtClean="0"/>
          </a:p>
          <a:p>
            <a:endParaRPr lang="en-GB" sz="2000" dirty="0" smtClean="0"/>
          </a:p>
          <a:p>
            <a:r>
              <a:rPr lang="en-GB" sz="2000" dirty="0" smtClean="0"/>
              <a:t>Measure very high voltages by using a normal voltmeter and a high voltage probe</a:t>
            </a:r>
          </a:p>
          <a:p>
            <a:pPr lvl="1"/>
            <a:r>
              <a:rPr lang="en-GB" sz="1600" dirty="0" smtClean="0"/>
              <a:t>Voltage divider</a:t>
            </a:r>
          </a:p>
          <a:p>
            <a:pPr lvl="1"/>
            <a:r>
              <a:rPr lang="en-GB" sz="1600" dirty="0" smtClean="0"/>
              <a:t>Safety</a:t>
            </a:r>
          </a:p>
          <a:p>
            <a:pPr lvl="1"/>
            <a:r>
              <a:rPr lang="en-GB" sz="1600" dirty="0" smtClean="0"/>
              <a:t>E.g. 30 kV</a:t>
            </a:r>
            <a:endParaRPr lang="en-GB" sz="1600" dirty="0"/>
          </a:p>
        </p:txBody>
      </p:sp>
      <p:pic>
        <p:nvPicPr>
          <p:cNvPr id="59394" name="Picture 2" descr="http://electriciantraining.tpub.com/14188/img/14188_125_1.jpg"/>
          <p:cNvPicPr>
            <a:picLocks noChangeAspect="1" noChangeArrowheads="1"/>
          </p:cNvPicPr>
          <p:nvPr/>
        </p:nvPicPr>
        <p:blipFill>
          <a:blip r:embed="rId2" cstate="print"/>
          <a:srcRect/>
          <a:stretch>
            <a:fillRect/>
          </a:stretch>
        </p:blipFill>
        <p:spPr bwMode="auto">
          <a:xfrm>
            <a:off x="5944492" y="1196752"/>
            <a:ext cx="3164012" cy="1944216"/>
          </a:xfrm>
          <a:prstGeom prst="rect">
            <a:avLst/>
          </a:prstGeom>
          <a:noFill/>
        </p:spPr>
      </p:pic>
      <p:pic>
        <p:nvPicPr>
          <p:cNvPr id="59396" name="Picture 4" descr="http://electriciantraining.tpub.com/14188/img/14188_125_2.jpg"/>
          <p:cNvPicPr>
            <a:picLocks noChangeAspect="1" noChangeArrowheads="1"/>
          </p:cNvPicPr>
          <p:nvPr/>
        </p:nvPicPr>
        <p:blipFill>
          <a:blip r:embed="rId3" cstate="print"/>
          <a:srcRect/>
          <a:stretch>
            <a:fillRect/>
          </a:stretch>
        </p:blipFill>
        <p:spPr bwMode="auto">
          <a:xfrm>
            <a:off x="6019403" y="4365104"/>
            <a:ext cx="3124597" cy="1600573"/>
          </a:xfrm>
          <a:prstGeom prst="rect">
            <a:avLst/>
          </a:prstGeom>
          <a:noFill/>
        </p:spPr>
      </p:pic>
      <p:pic>
        <p:nvPicPr>
          <p:cNvPr id="59398" name="Picture 6" descr="http://img.directindustry.com/images_di/photo-m2/high-voltage-probes-26823-2565469.jpg"/>
          <p:cNvPicPr>
            <a:picLocks noChangeAspect="1" noChangeArrowheads="1"/>
          </p:cNvPicPr>
          <p:nvPr/>
        </p:nvPicPr>
        <p:blipFill>
          <a:blip r:embed="rId4" cstate="print"/>
          <a:srcRect/>
          <a:stretch>
            <a:fillRect/>
          </a:stretch>
        </p:blipFill>
        <p:spPr bwMode="auto">
          <a:xfrm>
            <a:off x="4427984" y="4941169"/>
            <a:ext cx="1368152" cy="1381972"/>
          </a:xfrm>
          <a:prstGeom prst="rect">
            <a:avLst/>
          </a:prstGeom>
          <a:noFill/>
        </p:spPr>
      </p:pic>
      <p:pic>
        <p:nvPicPr>
          <p:cNvPr id="59400" name="Picture 8" descr="http://t1.gstatic.com/images?q=tbn:ANd9GcScAYdp1agO4nmYAKz4RtnNiFO0R4RvIbd4evoyOkZTLbSusUso"/>
          <p:cNvPicPr>
            <a:picLocks noChangeAspect="1" noChangeArrowheads="1"/>
          </p:cNvPicPr>
          <p:nvPr/>
        </p:nvPicPr>
        <p:blipFill>
          <a:blip r:embed="rId5" cstate="print"/>
          <a:srcRect/>
          <a:stretch>
            <a:fillRect/>
          </a:stretch>
        </p:blipFill>
        <p:spPr bwMode="auto">
          <a:xfrm>
            <a:off x="4415881" y="2060848"/>
            <a:ext cx="1452263" cy="1853953"/>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74320"/>
            <a:ext cx="8250120" cy="5818976"/>
          </a:xfrm>
        </p:spPr>
        <p:txBody>
          <a:bodyPr>
            <a:normAutofit/>
          </a:bodyPr>
          <a:lstStyle/>
          <a:p>
            <a:pPr algn="ctr"/>
            <a:r>
              <a:rPr lang="en-GB" sz="3200" dirty="0" smtClean="0"/>
              <a:t>Materials and component properties:</a:t>
            </a:r>
            <a:br>
              <a:rPr lang="en-GB" sz="3200" dirty="0" smtClean="0"/>
            </a:br>
            <a:r>
              <a:rPr lang="en-GB" sz="3200" dirty="0" smtClean="0"/>
              <a:t/>
            </a:r>
            <a:br>
              <a:rPr lang="en-GB" sz="3200" dirty="0" smtClean="0"/>
            </a:br>
            <a:r>
              <a:rPr lang="en-GB" sz="3200" dirty="0" smtClean="0"/>
              <a:t/>
            </a:r>
            <a:br>
              <a:rPr lang="en-GB" sz="3200" dirty="0" smtClean="0"/>
            </a:br>
            <a:r>
              <a:rPr lang="en-GB" sz="3200" dirty="0" smtClean="0"/>
              <a:t>Resistivity and resistance </a:t>
            </a:r>
            <a:br>
              <a:rPr lang="en-GB" sz="3200" dirty="0" smtClean="0"/>
            </a:br>
            <a:r>
              <a:rPr lang="en-GB" sz="3200" dirty="0" smtClean="0"/>
              <a:t/>
            </a:r>
            <a:br>
              <a:rPr lang="en-GB" sz="3200" dirty="0" smtClean="0"/>
            </a:br>
            <a:r>
              <a:rPr lang="en-GB" sz="3200" dirty="0" smtClean="0"/>
              <a:t>Conductivity and conductance</a:t>
            </a:r>
            <a:endParaRPr lang="en-GB" sz="3200" dirty="0"/>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20080"/>
          </a:xfrm>
        </p:spPr>
        <p:txBody>
          <a:bodyPr/>
          <a:lstStyle/>
          <a:p>
            <a:r>
              <a:rPr lang="en-GB" dirty="0" smtClean="0"/>
              <a:t>Resistivity and resistance</a:t>
            </a:r>
            <a:endParaRPr lang="en-GB" dirty="0"/>
          </a:p>
        </p:txBody>
      </p:sp>
      <p:sp>
        <p:nvSpPr>
          <p:cNvPr id="3" name="Content Placeholder 2"/>
          <p:cNvSpPr>
            <a:spLocks noGrp="1"/>
          </p:cNvSpPr>
          <p:nvPr>
            <p:ph idx="1"/>
          </p:nvPr>
        </p:nvSpPr>
        <p:spPr>
          <a:xfrm>
            <a:off x="179512" y="1268760"/>
            <a:ext cx="8856984" cy="5184576"/>
          </a:xfrm>
        </p:spPr>
        <p:txBody>
          <a:bodyPr/>
          <a:lstStyle/>
          <a:p>
            <a:r>
              <a:rPr lang="en-GB" sz="2000" dirty="0" smtClean="0"/>
              <a:t>Charged particles in an electric field </a:t>
            </a:r>
            <a:r>
              <a:rPr lang="en-GB" sz="2000" i="1" dirty="0" smtClean="0"/>
              <a:t>E</a:t>
            </a:r>
            <a:r>
              <a:rPr lang="en-GB" sz="2000" dirty="0" smtClean="0"/>
              <a:t> feel a force </a:t>
            </a:r>
            <a:r>
              <a:rPr lang="en-GB" sz="2000" i="1" dirty="0" smtClean="0"/>
              <a:t>F</a:t>
            </a:r>
          </a:p>
          <a:p>
            <a:r>
              <a:rPr lang="en-GB" sz="2000" dirty="0" smtClean="0"/>
              <a:t>The force sets up a net flux density and current density </a:t>
            </a:r>
            <a:r>
              <a:rPr lang="en-GB" sz="2000" i="1" dirty="0" err="1" smtClean="0"/>
              <a:t>i</a:t>
            </a:r>
            <a:endParaRPr lang="en-GB" sz="2000" i="1" dirty="0" smtClean="0"/>
          </a:p>
          <a:p>
            <a:endParaRPr lang="en-GB" sz="2000" dirty="0" smtClean="0"/>
          </a:p>
          <a:p>
            <a:r>
              <a:rPr lang="en-GB" sz="2000" dirty="0" smtClean="0"/>
              <a:t>The ratio </a:t>
            </a:r>
            <a:r>
              <a:rPr lang="el-GR" sz="2000" i="1" dirty="0" smtClean="0"/>
              <a:t>ρ</a:t>
            </a:r>
            <a:r>
              <a:rPr lang="nb-NO" sz="2000" i="1" dirty="0" smtClean="0"/>
              <a:t> </a:t>
            </a:r>
            <a:r>
              <a:rPr lang="nb-NO" sz="2000" dirty="0" smtClean="0"/>
              <a:t>(rho)</a:t>
            </a:r>
            <a:r>
              <a:rPr lang="en-GB" sz="2000" i="1" dirty="0" smtClean="0"/>
              <a:t> = E/</a:t>
            </a:r>
            <a:r>
              <a:rPr lang="en-GB" sz="2000" i="1" dirty="0" err="1" smtClean="0"/>
              <a:t>i</a:t>
            </a:r>
            <a:r>
              <a:rPr lang="en-GB" sz="2000" dirty="0" smtClean="0"/>
              <a:t> is termed resistivity and is an intensive materials property</a:t>
            </a:r>
          </a:p>
          <a:p>
            <a:r>
              <a:rPr lang="en-GB" sz="2000" dirty="0" smtClean="0"/>
              <a:t>Resistivity has units (V/m)/(A/m</a:t>
            </a:r>
            <a:r>
              <a:rPr lang="en-GB" sz="2000" baseline="30000" dirty="0" smtClean="0"/>
              <a:t>2</a:t>
            </a:r>
            <a:r>
              <a:rPr lang="en-GB" sz="2000" dirty="0" smtClean="0"/>
              <a:t>) = (V/A)m = ohm*m = </a:t>
            </a:r>
            <a:r>
              <a:rPr lang="el-GR" sz="2000" dirty="0" smtClean="0"/>
              <a:t>Ω</a:t>
            </a:r>
            <a:r>
              <a:rPr lang="nb-NO" sz="2000" dirty="0" smtClean="0"/>
              <a:t>m</a:t>
            </a:r>
            <a:endParaRPr lang="en-GB" sz="2000" dirty="0" smtClean="0"/>
          </a:p>
          <a:p>
            <a:endParaRPr lang="en-GB" sz="2000" dirty="0" smtClean="0"/>
          </a:p>
          <a:p>
            <a:r>
              <a:rPr lang="en-GB" sz="2000" dirty="0" smtClean="0"/>
              <a:t>For an object we may instead express a current </a:t>
            </a:r>
            <a:r>
              <a:rPr lang="en-GB" sz="2000" i="1" dirty="0" smtClean="0"/>
              <a:t>I</a:t>
            </a:r>
            <a:r>
              <a:rPr lang="en-GB" sz="2000" dirty="0" smtClean="0"/>
              <a:t> and voltage </a:t>
            </a:r>
            <a:r>
              <a:rPr lang="en-GB" sz="2000" i="1" dirty="0" smtClean="0"/>
              <a:t>U</a:t>
            </a:r>
          </a:p>
          <a:p>
            <a:r>
              <a:rPr lang="en-GB" sz="2000" dirty="0" smtClean="0"/>
              <a:t>The ratio </a:t>
            </a:r>
            <a:r>
              <a:rPr lang="en-GB" sz="2000" i="1" dirty="0" smtClean="0"/>
              <a:t>R = U/I</a:t>
            </a:r>
            <a:r>
              <a:rPr lang="en-GB" sz="2000" dirty="0" smtClean="0"/>
              <a:t> (Ohm’s law)  is termed resistance and is an extensive property for the object</a:t>
            </a:r>
          </a:p>
          <a:p>
            <a:r>
              <a:rPr lang="en-GB" sz="2000" dirty="0" smtClean="0"/>
              <a:t>Resistance has units V/A = ohm = </a:t>
            </a:r>
            <a:r>
              <a:rPr lang="el-GR" sz="2000" dirty="0" smtClean="0"/>
              <a:t>Ω</a:t>
            </a:r>
            <a:endParaRPr lang="nb-NO" sz="2000" dirty="0" smtClean="0"/>
          </a:p>
          <a:p>
            <a:endParaRPr lang="nb-NO" sz="2000" dirty="0" smtClean="0"/>
          </a:p>
          <a:p>
            <a:r>
              <a:rPr lang="nb-NO" sz="2000" dirty="0" smtClean="0"/>
              <a:t>The </a:t>
            </a:r>
            <a:r>
              <a:rPr lang="nb-NO" sz="2000" dirty="0" err="1" smtClean="0"/>
              <a:t>resistance</a:t>
            </a:r>
            <a:r>
              <a:rPr lang="nb-NO" sz="2000" dirty="0" smtClean="0"/>
              <a:t> </a:t>
            </a:r>
            <a:r>
              <a:rPr lang="nb-NO" sz="2000" dirty="0" err="1" smtClean="0"/>
              <a:t>of</a:t>
            </a:r>
            <a:r>
              <a:rPr lang="nb-NO" sz="2000" dirty="0" smtClean="0"/>
              <a:t> a </a:t>
            </a:r>
            <a:r>
              <a:rPr lang="nb-NO" sz="2000" dirty="0" err="1" smtClean="0"/>
              <a:t>current-carrying</a:t>
            </a:r>
            <a:r>
              <a:rPr lang="nb-NO" sz="2000" dirty="0" smtClean="0"/>
              <a:t> </a:t>
            </a:r>
            <a:r>
              <a:rPr lang="nb-NO" sz="2000" dirty="0" err="1" smtClean="0"/>
              <a:t>object</a:t>
            </a:r>
            <a:r>
              <a:rPr lang="nb-NO" sz="2000" dirty="0" smtClean="0"/>
              <a:t> is </a:t>
            </a:r>
            <a:r>
              <a:rPr lang="nb-NO" sz="2000" dirty="0" err="1" smtClean="0"/>
              <a:t>obtained</a:t>
            </a:r>
            <a:r>
              <a:rPr lang="nb-NO" sz="2000" dirty="0" smtClean="0"/>
              <a:t> from </a:t>
            </a:r>
            <a:r>
              <a:rPr lang="nb-NO" sz="2000" dirty="0" err="1" smtClean="0"/>
              <a:t>the</a:t>
            </a:r>
            <a:r>
              <a:rPr lang="nb-NO" sz="2000" dirty="0" smtClean="0"/>
              <a:t> </a:t>
            </a:r>
            <a:r>
              <a:rPr lang="nb-NO" sz="2000" dirty="0" err="1" smtClean="0"/>
              <a:t>resistivity</a:t>
            </a:r>
            <a:r>
              <a:rPr lang="nb-NO" sz="2000" dirty="0" smtClean="0"/>
              <a:t> </a:t>
            </a:r>
            <a:r>
              <a:rPr lang="el-GR" sz="2000" dirty="0" smtClean="0"/>
              <a:t>ρ</a:t>
            </a:r>
            <a:r>
              <a:rPr lang="nb-NO" sz="2000" dirty="0" smtClean="0"/>
              <a:t>, </a:t>
            </a:r>
            <a:r>
              <a:rPr lang="nb-NO" sz="2000" dirty="0" err="1" smtClean="0"/>
              <a:t>length</a:t>
            </a:r>
            <a:r>
              <a:rPr lang="nb-NO" sz="2000" dirty="0" smtClean="0"/>
              <a:t> </a:t>
            </a:r>
            <a:r>
              <a:rPr lang="nb-NO" sz="2000" i="1" dirty="0" smtClean="0"/>
              <a:t>l</a:t>
            </a:r>
            <a:r>
              <a:rPr lang="nb-NO" sz="2000" dirty="0" smtClean="0"/>
              <a:t>, and </a:t>
            </a:r>
            <a:r>
              <a:rPr lang="nb-NO" sz="2000" dirty="0" err="1" smtClean="0"/>
              <a:t>cross-sectional</a:t>
            </a:r>
            <a:r>
              <a:rPr lang="nb-NO" sz="2000" dirty="0" smtClean="0"/>
              <a:t> area </a:t>
            </a:r>
            <a:r>
              <a:rPr lang="nb-NO" sz="2000" i="1" dirty="0" smtClean="0"/>
              <a:t>a</a:t>
            </a:r>
            <a:r>
              <a:rPr lang="nb-NO" sz="2000" dirty="0" smtClean="0"/>
              <a:t>:   </a:t>
            </a:r>
            <a:r>
              <a:rPr lang="nb-NO" sz="2000" i="1" dirty="0" smtClean="0"/>
              <a:t>R = </a:t>
            </a:r>
            <a:r>
              <a:rPr lang="el-GR" sz="2000" i="1" dirty="0" smtClean="0"/>
              <a:t>ρ</a:t>
            </a:r>
            <a:r>
              <a:rPr lang="nb-NO" sz="2000" i="1" dirty="0" smtClean="0"/>
              <a:t>*l/a</a:t>
            </a:r>
          </a:p>
        </p:txBody>
      </p:sp>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Conductivity and conductance</a:t>
            </a:r>
            <a:endParaRPr lang="en-GB" dirty="0"/>
          </a:p>
        </p:txBody>
      </p:sp>
      <p:sp>
        <p:nvSpPr>
          <p:cNvPr id="3" name="Content Placeholder 2"/>
          <p:cNvSpPr>
            <a:spLocks noGrp="1"/>
          </p:cNvSpPr>
          <p:nvPr>
            <p:ph idx="1"/>
          </p:nvPr>
        </p:nvSpPr>
        <p:spPr>
          <a:xfrm>
            <a:off x="498344" y="1628800"/>
            <a:ext cx="8394136" cy="4543400"/>
          </a:xfrm>
        </p:spPr>
        <p:txBody>
          <a:bodyPr/>
          <a:lstStyle/>
          <a:p>
            <a:r>
              <a:rPr lang="en-GB" dirty="0" smtClean="0"/>
              <a:t>Conductivity </a:t>
            </a:r>
            <a:r>
              <a:rPr lang="el-GR" dirty="0" smtClean="0"/>
              <a:t>σ</a:t>
            </a:r>
            <a:r>
              <a:rPr lang="nb-NO" dirty="0" smtClean="0"/>
              <a:t> (sigma) is </a:t>
            </a:r>
            <a:r>
              <a:rPr lang="nb-NO" dirty="0" err="1" smtClean="0"/>
              <a:t>the</a:t>
            </a:r>
            <a:r>
              <a:rPr lang="nb-NO" dirty="0" smtClean="0"/>
              <a:t> inverse </a:t>
            </a:r>
            <a:r>
              <a:rPr lang="nb-NO" dirty="0" err="1" smtClean="0"/>
              <a:t>of</a:t>
            </a:r>
            <a:r>
              <a:rPr lang="nb-NO" dirty="0" smtClean="0"/>
              <a:t> </a:t>
            </a:r>
            <a:r>
              <a:rPr lang="nb-NO" dirty="0" err="1" smtClean="0"/>
              <a:t>resistivity</a:t>
            </a:r>
            <a:r>
              <a:rPr lang="nb-NO" dirty="0" smtClean="0"/>
              <a:t>: </a:t>
            </a:r>
            <a:r>
              <a:rPr lang="el-GR" dirty="0" smtClean="0"/>
              <a:t>σ</a:t>
            </a:r>
            <a:r>
              <a:rPr lang="nb-NO" dirty="0" smtClean="0"/>
              <a:t> = 1/</a:t>
            </a:r>
            <a:r>
              <a:rPr lang="el-GR" dirty="0" smtClean="0"/>
              <a:t>ρ</a:t>
            </a:r>
            <a:endParaRPr lang="nb-NO" dirty="0" smtClean="0"/>
          </a:p>
          <a:p>
            <a:endParaRPr lang="nb-NO" dirty="0" smtClean="0"/>
          </a:p>
          <a:p>
            <a:r>
              <a:rPr lang="nb-NO" dirty="0" err="1" smtClean="0"/>
              <a:t>Conductance</a:t>
            </a:r>
            <a:r>
              <a:rPr lang="nb-NO" dirty="0" smtClean="0"/>
              <a:t> G is </a:t>
            </a:r>
            <a:r>
              <a:rPr lang="nb-NO" dirty="0" err="1" smtClean="0"/>
              <a:t>the</a:t>
            </a:r>
            <a:r>
              <a:rPr lang="nb-NO" dirty="0" smtClean="0"/>
              <a:t> inverse </a:t>
            </a:r>
            <a:r>
              <a:rPr lang="nb-NO" dirty="0" err="1" smtClean="0"/>
              <a:t>of</a:t>
            </a:r>
            <a:r>
              <a:rPr lang="nb-NO" dirty="0" smtClean="0"/>
              <a:t> </a:t>
            </a:r>
            <a:r>
              <a:rPr lang="nb-NO" dirty="0" err="1" smtClean="0"/>
              <a:t>resistance</a:t>
            </a:r>
            <a:r>
              <a:rPr lang="nb-NO" dirty="0" smtClean="0"/>
              <a:t>: G = 1/R</a:t>
            </a:r>
          </a:p>
          <a:p>
            <a:endParaRPr lang="nb-NO" dirty="0" smtClean="0"/>
          </a:p>
          <a:p>
            <a:r>
              <a:rPr lang="nb-NO" dirty="0" smtClean="0"/>
              <a:t>The </a:t>
            </a:r>
            <a:r>
              <a:rPr lang="nb-NO" dirty="0" err="1" smtClean="0"/>
              <a:t>units</a:t>
            </a:r>
            <a:r>
              <a:rPr lang="nb-NO" dirty="0" smtClean="0"/>
              <a:t> for G and </a:t>
            </a:r>
            <a:r>
              <a:rPr lang="el-GR" dirty="0" smtClean="0"/>
              <a:t>σ</a:t>
            </a:r>
            <a:r>
              <a:rPr lang="nb-NO" dirty="0" smtClean="0"/>
              <a:t> </a:t>
            </a:r>
            <a:r>
              <a:rPr lang="nb-NO" dirty="0" err="1" smtClean="0"/>
              <a:t>are</a:t>
            </a:r>
            <a:r>
              <a:rPr lang="nb-NO" dirty="0" smtClean="0"/>
              <a:t> S (siemens) and S/m, </a:t>
            </a:r>
            <a:r>
              <a:rPr lang="nb-NO" dirty="0" err="1" smtClean="0"/>
              <a:t>respectively</a:t>
            </a:r>
            <a:r>
              <a:rPr lang="nb-NO" dirty="0" smtClean="0"/>
              <a:t>.</a:t>
            </a:r>
          </a:p>
          <a:p>
            <a:endParaRPr lang="nb-NO" dirty="0" smtClean="0"/>
          </a:p>
          <a:p>
            <a:r>
              <a:rPr lang="nb-NO" dirty="0" smtClean="0"/>
              <a:t>(</a:t>
            </a:r>
            <a:r>
              <a:rPr lang="nb-NO" dirty="0" err="1" smtClean="0"/>
              <a:t>Other/older</a:t>
            </a:r>
            <a:r>
              <a:rPr lang="nb-NO" dirty="0" smtClean="0"/>
              <a:t> </a:t>
            </a:r>
            <a:r>
              <a:rPr lang="nb-NO" dirty="0" err="1" smtClean="0"/>
              <a:t>units</a:t>
            </a:r>
            <a:r>
              <a:rPr lang="nb-NO" dirty="0" smtClean="0"/>
              <a:t> for </a:t>
            </a:r>
            <a:r>
              <a:rPr lang="nb-NO" dirty="0" err="1" smtClean="0"/>
              <a:t>conductance</a:t>
            </a:r>
            <a:r>
              <a:rPr lang="nb-NO" dirty="0" smtClean="0"/>
              <a:t> </a:t>
            </a:r>
            <a:r>
              <a:rPr lang="nb-NO" dirty="0" err="1" smtClean="0"/>
              <a:t>comprise</a:t>
            </a:r>
            <a:r>
              <a:rPr lang="nb-NO" dirty="0" smtClean="0"/>
              <a:t> </a:t>
            </a:r>
            <a:r>
              <a:rPr lang="el-GR" dirty="0" smtClean="0"/>
              <a:t>Ω</a:t>
            </a:r>
            <a:r>
              <a:rPr lang="nb-NO" baseline="30000" dirty="0" smtClean="0"/>
              <a:t>-1</a:t>
            </a:r>
            <a:r>
              <a:rPr lang="nb-NO" dirty="0" smtClean="0"/>
              <a:t>, ohm</a:t>
            </a:r>
            <a:r>
              <a:rPr lang="nb-NO" baseline="30000" dirty="0" smtClean="0"/>
              <a:t>-1</a:t>
            </a:r>
            <a:r>
              <a:rPr lang="nb-NO" dirty="0" smtClean="0"/>
              <a:t>, and mho)</a:t>
            </a:r>
          </a:p>
          <a:p>
            <a:endParaRPr lang="nb-NO" dirty="0" smtClean="0"/>
          </a:p>
          <a:p>
            <a:r>
              <a:rPr lang="nb-NO" dirty="0" smtClean="0"/>
              <a:t>G = </a:t>
            </a:r>
            <a:r>
              <a:rPr lang="el-GR" dirty="0" smtClean="0"/>
              <a:t>σ</a:t>
            </a:r>
            <a:r>
              <a:rPr lang="nb-NO" dirty="0" smtClean="0"/>
              <a:t>*a/</a:t>
            </a:r>
            <a:r>
              <a:rPr lang="nb-NO" i="1" dirty="0" smtClean="0"/>
              <a:t>l</a:t>
            </a:r>
            <a:endParaRPr lang="en-GB" i="1" dirty="0"/>
          </a:p>
        </p:txBody>
      </p:sp>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Exercises</a:t>
            </a:r>
            <a:endParaRPr lang="en-GB" dirty="0"/>
          </a:p>
        </p:txBody>
      </p:sp>
      <p:sp>
        <p:nvSpPr>
          <p:cNvPr id="3" name="Content Placeholder 2"/>
          <p:cNvSpPr>
            <a:spLocks noGrp="1"/>
          </p:cNvSpPr>
          <p:nvPr>
            <p:ph idx="1"/>
          </p:nvPr>
        </p:nvSpPr>
        <p:spPr/>
        <p:txBody>
          <a:bodyPr/>
          <a:lstStyle/>
          <a:p>
            <a:r>
              <a:rPr lang="en-GB" dirty="0" smtClean="0"/>
              <a:t>A rectangular solid sample has a length of 2 cm and a cross-section with sides 5 x 5 mm</a:t>
            </a:r>
            <a:r>
              <a:rPr lang="en-GB" baseline="30000" dirty="0" smtClean="0"/>
              <a:t>2</a:t>
            </a:r>
            <a:r>
              <a:rPr lang="en-GB" dirty="0" smtClean="0"/>
              <a:t>. Electrodes for measurements are painted on its far faces. </a:t>
            </a:r>
          </a:p>
          <a:p>
            <a:pPr lvl="1"/>
            <a:r>
              <a:rPr lang="en-GB" dirty="0" smtClean="0"/>
              <a:t>If its conductivity is 1000 S/cm, what is its conductance?</a:t>
            </a:r>
          </a:p>
          <a:p>
            <a:pPr lvl="1"/>
            <a:r>
              <a:rPr lang="en-GB" dirty="0" smtClean="0"/>
              <a:t>And its resistance?</a:t>
            </a:r>
          </a:p>
          <a:p>
            <a:pPr lvl="1"/>
            <a:endParaRPr lang="en-GB" dirty="0" smtClean="0"/>
          </a:p>
          <a:p>
            <a:r>
              <a:rPr lang="en-GB" dirty="0" smtClean="0"/>
              <a:t>A circular disk has thickness 2 mm and diameter 2 cm. We paint electrodes on its two faces and measure the resistance</a:t>
            </a:r>
            <a:r>
              <a:rPr lang="nb-NO" dirty="0" smtClean="0"/>
              <a:t>. </a:t>
            </a:r>
            <a:endParaRPr lang="en-GB" dirty="0" smtClean="0"/>
          </a:p>
          <a:p>
            <a:pPr lvl="1"/>
            <a:r>
              <a:rPr lang="en-GB" dirty="0" smtClean="0"/>
              <a:t>If the resistance is 10 </a:t>
            </a:r>
            <a:r>
              <a:rPr lang="el-GR" dirty="0" smtClean="0"/>
              <a:t>Ω</a:t>
            </a:r>
            <a:r>
              <a:rPr lang="nb-NO" dirty="0" smtClean="0"/>
              <a:t>, </a:t>
            </a:r>
            <a:r>
              <a:rPr lang="nb-NO" dirty="0" err="1" smtClean="0"/>
              <a:t>what</a:t>
            </a:r>
            <a:r>
              <a:rPr lang="nb-NO" dirty="0" smtClean="0"/>
              <a:t> is </a:t>
            </a:r>
            <a:r>
              <a:rPr lang="nb-NO" dirty="0" err="1" smtClean="0"/>
              <a:t>the</a:t>
            </a:r>
            <a:r>
              <a:rPr lang="nb-NO" dirty="0" smtClean="0"/>
              <a:t> </a:t>
            </a:r>
            <a:r>
              <a:rPr lang="nb-NO" dirty="0" err="1" smtClean="0"/>
              <a:t>resistivity</a:t>
            </a:r>
            <a:r>
              <a:rPr lang="nb-NO" dirty="0" smtClean="0"/>
              <a:t>?</a:t>
            </a:r>
            <a:endParaRPr lang="en-GB" dirty="0" smtClean="0"/>
          </a:p>
          <a:p>
            <a:pPr lvl="1"/>
            <a:r>
              <a:rPr lang="en-GB" dirty="0" smtClean="0"/>
              <a:t>If the conductance is 10 S, what is the conductivity?</a:t>
            </a:r>
          </a:p>
        </p:txBody>
      </p:sp>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792088"/>
          </a:xfrm>
        </p:spPr>
        <p:txBody>
          <a:bodyPr>
            <a:normAutofit/>
          </a:bodyPr>
          <a:lstStyle/>
          <a:p>
            <a:r>
              <a:rPr lang="en-GB" dirty="0" smtClean="0"/>
              <a:t>Total conductivity, transport numbers</a:t>
            </a:r>
            <a:endParaRPr lang="en-GB" dirty="0"/>
          </a:p>
        </p:txBody>
      </p:sp>
      <p:sp>
        <p:nvSpPr>
          <p:cNvPr id="3" name="Content Placeholder 2"/>
          <p:cNvSpPr>
            <a:spLocks noGrp="1"/>
          </p:cNvSpPr>
          <p:nvPr>
            <p:ph idx="1"/>
          </p:nvPr>
        </p:nvSpPr>
        <p:spPr>
          <a:xfrm>
            <a:off x="539552" y="980728"/>
            <a:ext cx="8394136" cy="5191472"/>
          </a:xfrm>
        </p:spPr>
        <p:txBody>
          <a:bodyPr/>
          <a:lstStyle/>
          <a:p>
            <a:r>
              <a:rPr lang="nb-NO" sz="2000" dirty="0" smtClean="0"/>
              <a:t>The </a:t>
            </a:r>
            <a:r>
              <a:rPr lang="nb-NO" sz="2000" dirty="0" err="1" smtClean="0"/>
              <a:t>conductivity</a:t>
            </a:r>
            <a:r>
              <a:rPr lang="nb-NO" sz="2000" dirty="0" smtClean="0"/>
              <a:t> </a:t>
            </a:r>
            <a:r>
              <a:rPr lang="nb-NO" sz="2000" dirty="0" err="1" smtClean="0"/>
              <a:t>of</a:t>
            </a:r>
            <a:r>
              <a:rPr lang="nb-NO" sz="2000" dirty="0" smtClean="0"/>
              <a:t> a </a:t>
            </a:r>
            <a:r>
              <a:rPr lang="nb-NO" sz="2000" dirty="0" err="1" smtClean="0"/>
              <a:t>substance</a:t>
            </a:r>
            <a:r>
              <a:rPr lang="nb-NO" sz="2000" dirty="0" smtClean="0"/>
              <a:t> has </a:t>
            </a:r>
            <a:r>
              <a:rPr lang="nb-NO" sz="2000" dirty="0" err="1" smtClean="0"/>
              <a:t>contributions</a:t>
            </a:r>
            <a:r>
              <a:rPr lang="nb-NO" sz="2000" dirty="0" smtClean="0"/>
              <a:t> from all </a:t>
            </a:r>
            <a:r>
              <a:rPr lang="nb-NO" sz="2000" dirty="0" err="1" smtClean="0"/>
              <a:t>species</a:t>
            </a:r>
            <a:r>
              <a:rPr lang="nb-NO" sz="2000" dirty="0" smtClean="0"/>
              <a:t>, </a:t>
            </a:r>
            <a:r>
              <a:rPr lang="nb-NO" sz="2000" dirty="0" err="1" smtClean="0"/>
              <a:t>mechanisms</a:t>
            </a:r>
            <a:r>
              <a:rPr lang="nb-NO" sz="2000" dirty="0" smtClean="0"/>
              <a:t>, and </a:t>
            </a:r>
            <a:r>
              <a:rPr lang="nb-NO" sz="2000" dirty="0" err="1" smtClean="0"/>
              <a:t>pathways</a:t>
            </a:r>
            <a:r>
              <a:rPr lang="nb-NO" sz="2000" dirty="0" smtClean="0"/>
              <a:t> </a:t>
            </a:r>
            <a:r>
              <a:rPr lang="nb-NO" sz="2000" dirty="0" err="1" smtClean="0"/>
              <a:t>of</a:t>
            </a:r>
            <a:r>
              <a:rPr lang="nb-NO" sz="2000" dirty="0" smtClean="0"/>
              <a:t> </a:t>
            </a:r>
            <a:r>
              <a:rPr lang="nb-NO" sz="2000" dirty="0" err="1" smtClean="0"/>
              <a:t>charge</a:t>
            </a:r>
            <a:r>
              <a:rPr lang="nb-NO" sz="2000" dirty="0" smtClean="0"/>
              <a:t> carriers:</a:t>
            </a:r>
          </a:p>
          <a:p>
            <a:pPr lvl="1"/>
            <a:r>
              <a:rPr lang="nb-NO" sz="1600" dirty="0" smtClean="0"/>
              <a:t>Electronic and </a:t>
            </a:r>
            <a:r>
              <a:rPr lang="nb-NO" sz="1600" dirty="0" err="1" smtClean="0"/>
              <a:t>ionic</a:t>
            </a:r>
            <a:endParaRPr lang="nb-NO" sz="1600" dirty="0" smtClean="0"/>
          </a:p>
          <a:p>
            <a:pPr lvl="1"/>
            <a:r>
              <a:rPr lang="nb-NO" sz="1600" dirty="0" smtClean="0"/>
              <a:t>Electronic: </a:t>
            </a:r>
            <a:r>
              <a:rPr lang="nb-NO" sz="1600" dirty="0" err="1" smtClean="0"/>
              <a:t>electrons</a:t>
            </a:r>
            <a:r>
              <a:rPr lang="nb-NO" sz="1600" dirty="0" smtClean="0"/>
              <a:t> and holes</a:t>
            </a:r>
          </a:p>
          <a:p>
            <a:pPr lvl="1"/>
            <a:r>
              <a:rPr lang="nb-NO" sz="1600" dirty="0" err="1" smtClean="0"/>
              <a:t>Ionic</a:t>
            </a:r>
            <a:r>
              <a:rPr lang="nb-NO" sz="1600" dirty="0" smtClean="0"/>
              <a:t>: cations and anions</a:t>
            </a:r>
          </a:p>
          <a:p>
            <a:pPr lvl="1"/>
            <a:r>
              <a:rPr lang="nb-NO" sz="1600" dirty="0" smtClean="0"/>
              <a:t>Or more </a:t>
            </a:r>
            <a:r>
              <a:rPr lang="nb-NO" sz="1600" dirty="0" err="1" smtClean="0"/>
              <a:t>detailed</a:t>
            </a:r>
            <a:r>
              <a:rPr lang="nb-NO" sz="1600" dirty="0" smtClean="0"/>
              <a:t>, for </a:t>
            </a:r>
            <a:r>
              <a:rPr lang="nb-NO" sz="1600" dirty="0" err="1" smtClean="0"/>
              <a:t>instance</a:t>
            </a:r>
            <a:r>
              <a:rPr lang="nb-NO" sz="1600" dirty="0" smtClean="0"/>
              <a:t>, protons, </a:t>
            </a:r>
            <a:r>
              <a:rPr lang="nb-NO" sz="1600" dirty="0" err="1" smtClean="0"/>
              <a:t>oxide</a:t>
            </a:r>
            <a:r>
              <a:rPr lang="nb-NO" sz="1600" dirty="0" smtClean="0"/>
              <a:t> ions, and </a:t>
            </a:r>
            <a:r>
              <a:rPr lang="nb-NO" sz="1600" dirty="0" err="1" smtClean="0"/>
              <a:t>metal</a:t>
            </a:r>
            <a:r>
              <a:rPr lang="nb-NO" sz="1600" dirty="0" smtClean="0"/>
              <a:t> cations</a:t>
            </a:r>
          </a:p>
          <a:p>
            <a:pPr lvl="1"/>
            <a:r>
              <a:rPr lang="nb-NO" sz="1600" dirty="0" err="1" smtClean="0"/>
              <a:t>Mechanisms</a:t>
            </a:r>
            <a:r>
              <a:rPr lang="nb-NO" sz="1600" dirty="0" smtClean="0"/>
              <a:t>: </a:t>
            </a:r>
            <a:r>
              <a:rPr lang="nb-NO" sz="1600" dirty="0" err="1" smtClean="0"/>
              <a:t>vacancies</a:t>
            </a:r>
            <a:r>
              <a:rPr lang="nb-NO" sz="1600" dirty="0" smtClean="0"/>
              <a:t> and </a:t>
            </a:r>
            <a:r>
              <a:rPr lang="nb-NO" sz="1600" dirty="0" err="1" smtClean="0"/>
              <a:t>interstitials</a:t>
            </a:r>
            <a:endParaRPr lang="nb-NO" sz="1600" dirty="0" smtClean="0"/>
          </a:p>
          <a:p>
            <a:pPr lvl="1"/>
            <a:r>
              <a:rPr lang="nb-NO" sz="1600" dirty="0" err="1" smtClean="0"/>
              <a:t>Microstructural</a:t>
            </a:r>
            <a:r>
              <a:rPr lang="nb-NO" sz="1600" dirty="0" smtClean="0"/>
              <a:t> </a:t>
            </a:r>
            <a:r>
              <a:rPr lang="nb-NO" sz="1600" dirty="0" err="1" smtClean="0"/>
              <a:t>pathways</a:t>
            </a:r>
            <a:r>
              <a:rPr lang="nb-NO" sz="1600" dirty="0" smtClean="0"/>
              <a:t>: bulk, </a:t>
            </a:r>
            <a:r>
              <a:rPr lang="nb-NO" sz="1600" dirty="0" err="1" smtClean="0"/>
              <a:t>grain</a:t>
            </a:r>
            <a:r>
              <a:rPr lang="nb-NO" sz="1600" dirty="0" smtClean="0"/>
              <a:t> </a:t>
            </a:r>
            <a:r>
              <a:rPr lang="nb-NO" sz="1600" dirty="0" err="1" smtClean="0"/>
              <a:t>boundaries</a:t>
            </a:r>
            <a:r>
              <a:rPr lang="nb-NO" sz="1600" dirty="0" smtClean="0"/>
              <a:t>, </a:t>
            </a:r>
            <a:r>
              <a:rPr lang="nb-NO" sz="1600" dirty="0" err="1" smtClean="0"/>
              <a:t>surfaces</a:t>
            </a:r>
            <a:r>
              <a:rPr lang="nb-NO" sz="1600" dirty="0" smtClean="0"/>
              <a:t>…</a:t>
            </a:r>
          </a:p>
          <a:p>
            <a:r>
              <a:rPr lang="nb-NO" sz="2000" dirty="0" smtClean="0"/>
              <a:t>The total </a:t>
            </a:r>
            <a:r>
              <a:rPr lang="nb-NO" sz="2000" dirty="0" err="1" smtClean="0"/>
              <a:t>conductivity</a:t>
            </a:r>
            <a:r>
              <a:rPr lang="nb-NO" sz="2000" dirty="0" smtClean="0"/>
              <a:t> is a sum </a:t>
            </a:r>
            <a:r>
              <a:rPr lang="nb-NO" sz="2000" dirty="0" err="1" smtClean="0"/>
              <a:t>of</a:t>
            </a:r>
            <a:r>
              <a:rPr lang="nb-NO" sz="2000" dirty="0" smtClean="0"/>
              <a:t> </a:t>
            </a:r>
            <a:r>
              <a:rPr lang="nb-NO" sz="2000" dirty="0" err="1" smtClean="0"/>
              <a:t>partial</a:t>
            </a:r>
            <a:r>
              <a:rPr lang="nb-NO" sz="2000" dirty="0" smtClean="0"/>
              <a:t> </a:t>
            </a:r>
            <a:r>
              <a:rPr lang="nb-NO" sz="2000" dirty="0" err="1" smtClean="0"/>
              <a:t>conductivities</a:t>
            </a:r>
            <a:r>
              <a:rPr lang="nb-NO" sz="2000" dirty="0" smtClean="0"/>
              <a:t> over all </a:t>
            </a:r>
            <a:r>
              <a:rPr lang="nb-NO" sz="2000" dirty="0" err="1" smtClean="0"/>
              <a:t>species</a:t>
            </a:r>
            <a:r>
              <a:rPr lang="nb-NO" sz="2000" dirty="0" smtClean="0"/>
              <a:t>, </a:t>
            </a:r>
            <a:r>
              <a:rPr lang="nb-NO" sz="2000" dirty="0" err="1" smtClean="0"/>
              <a:t>mechanisms</a:t>
            </a:r>
            <a:r>
              <a:rPr lang="nb-NO" sz="2000" dirty="0" smtClean="0"/>
              <a:t>, and </a:t>
            </a:r>
            <a:r>
              <a:rPr lang="nb-NO" sz="2000" dirty="0" err="1" smtClean="0"/>
              <a:t>pathways</a:t>
            </a:r>
            <a:r>
              <a:rPr lang="nb-NO" sz="2000" dirty="0" smtClean="0"/>
              <a:t>:</a:t>
            </a:r>
          </a:p>
          <a:p>
            <a:endParaRPr lang="nb-NO" sz="2000" dirty="0" smtClean="0"/>
          </a:p>
          <a:p>
            <a:r>
              <a:rPr lang="nb-NO" sz="2000" dirty="0" smtClean="0"/>
              <a:t>The </a:t>
            </a:r>
            <a:r>
              <a:rPr lang="nb-NO" sz="2000" dirty="0" err="1" smtClean="0"/>
              <a:t>fraction</a:t>
            </a:r>
            <a:r>
              <a:rPr lang="nb-NO" sz="2000" dirty="0" smtClean="0"/>
              <a:t> </a:t>
            </a:r>
            <a:r>
              <a:rPr lang="nb-NO" sz="2000" dirty="0" err="1" smtClean="0"/>
              <a:t>of</a:t>
            </a:r>
            <a:r>
              <a:rPr lang="nb-NO" sz="2000" dirty="0" smtClean="0"/>
              <a:t> </a:t>
            </a:r>
            <a:r>
              <a:rPr lang="nb-NO" sz="2000" dirty="0" err="1" smtClean="0"/>
              <a:t>the</a:t>
            </a:r>
            <a:r>
              <a:rPr lang="nb-NO" sz="2000" dirty="0" smtClean="0"/>
              <a:t> total </a:t>
            </a:r>
            <a:r>
              <a:rPr lang="nb-NO" sz="2000" dirty="0" err="1" smtClean="0"/>
              <a:t>conductivity</a:t>
            </a:r>
            <a:r>
              <a:rPr lang="nb-NO" sz="2000" dirty="0" smtClean="0"/>
              <a:t> (and </a:t>
            </a:r>
            <a:r>
              <a:rPr lang="nb-NO" sz="2000" dirty="0" err="1" smtClean="0"/>
              <a:t>ideally</a:t>
            </a:r>
            <a:r>
              <a:rPr lang="nb-NO" sz="2000" dirty="0" smtClean="0"/>
              <a:t> </a:t>
            </a:r>
            <a:r>
              <a:rPr lang="nb-NO" sz="2000" dirty="0" err="1" smtClean="0"/>
              <a:t>the</a:t>
            </a:r>
            <a:r>
              <a:rPr lang="nb-NO" sz="2000" dirty="0" smtClean="0"/>
              <a:t> </a:t>
            </a:r>
            <a:r>
              <a:rPr lang="nb-NO" sz="2000" dirty="0" err="1" smtClean="0"/>
              <a:t>fraction</a:t>
            </a:r>
            <a:r>
              <a:rPr lang="nb-NO" sz="2000" dirty="0" smtClean="0"/>
              <a:t> </a:t>
            </a:r>
            <a:r>
              <a:rPr lang="nb-NO" sz="2000" dirty="0" err="1" smtClean="0"/>
              <a:t>of</a:t>
            </a:r>
            <a:r>
              <a:rPr lang="nb-NO" sz="2000" dirty="0" smtClean="0"/>
              <a:t> </a:t>
            </a:r>
            <a:r>
              <a:rPr lang="nb-NO" sz="2000" dirty="0" err="1" smtClean="0"/>
              <a:t>any</a:t>
            </a:r>
            <a:r>
              <a:rPr lang="nb-NO" sz="2000" dirty="0" smtClean="0"/>
              <a:t> </a:t>
            </a:r>
            <a:r>
              <a:rPr lang="nb-NO" sz="2000" dirty="0" err="1" smtClean="0"/>
              <a:t>current</a:t>
            </a:r>
            <a:r>
              <a:rPr lang="nb-NO" sz="2000" dirty="0" smtClean="0"/>
              <a:t> </a:t>
            </a:r>
            <a:r>
              <a:rPr lang="nb-NO" sz="2000" dirty="0" err="1" smtClean="0"/>
              <a:t>going</a:t>
            </a:r>
            <a:r>
              <a:rPr lang="nb-NO" sz="2000" dirty="0" smtClean="0"/>
              <a:t> </a:t>
            </a:r>
            <a:r>
              <a:rPr lang="nb-NO" sz="2000" dirty="0" err="1" smtClean="0"/>
              <a:t>through</a:t>
            </a:r>
            <a:r>
              <a:rPr lang="nb-NO" sz="2000" dirty="0" smtClean="0"/>
              <a:t> </a:t>
            </a:r>
            <a:r>
              <a:rPr lang="nb-NO" sz="2000" dirty="0" err="1" smtClean="0"/>
              <a:t>the</a:t>
            </a:r>
            <a:r>
              <a:rPr lang="nb-NO" sz="2000" dirty="0" smtClean="0"/>
              <a:t> </a:t>
            </a:r>
            <a:r>
              <a:rPr lang="nb-NO" sz="2000" dirty="0" err="1" smtClean="0"/>
              <a:t>substance</a:t>
            </a:r>
            <a:r>
              <a:rPr lang="nb-NO" sz="2000" dirty="0" smtClean="0"/>
              <a:t>) is </a:t>
            </a:r>
            <a:r>
              <a:rPr lang="nb-NO" sz="2000" dirty="0" err="1" smtClean="0"/>
              <a:t>termed</a:t>
            </a:r>
            <a:r>
              <a:rPr lang="nb-NO" sz="2000" dirty="0" smtClean="0"/>
              <a:t> </a:t>
            </a:r>
            <a:r>
              <a:rPr lang="nb-NO" sz="2000" dirty="0" err="1" smtClean="0"/>
              <a:t>the</a:t>
            </a:r>
            <a:r>
              <a:rPr lang="nb-NO" sz="2000" dirty="0" smtClean="0"/>
              <a:t> transport </a:t>
            </a:r>
            <a:r>
              <a:rPr lang="nb-NO" sz="2000" dirty="0" err="1" smtClean="0"/>
              <a:t>number</a:t>
            </a:r>
            <a:r>
              <a:rPr lang="nb-NO" sz="2000" dirty="0" smtClean="0"/>
              <a:t> or </a:t>
            </a:r>
            <a:r>
              <a:rPr lang="nb-NO" sz="2000" dirty="0" err="1" smtClean="0"/>
              <a:t>transference</a:t>
            </a:r>
            <a:r>
              <a:rPr lang="nb-NO" sz="2000" dirty="0" smtClean="0"/>
              <a:t> </a:t>
            </a:r>
            <a:r>
              <a:rPr lang="nb-NO" sz="2000" dirty="0" err="1" smtClean="0"/>
              <a:t>number</a:t>
            </a:r>
            <a:r>
              <a:rPr lang="nb-NO" sz="2000" dirty="0" smtClean="0"/>
              <a:t> for </a:t>
            </a:r>
            <a:r>
              <a:rPr lang="nb-NO" sz="2000" i="1" dirty="0" smtClean="0"/>
              <a:t>s</a:t>
            </a:r>
            <a:r>
              <a:rPr lang="nb-NO" sz="2000" dirty="0" smtClean="0"/>
              <a:t>:</a:t>
            </a:r>
          </a:p>
          <a:p>
            <a:endParaRPr lang="nb-NO" sz="2000" dirty="0" smtClean="0"/>
          </a:p>
          <a:p>
            <a:endParaRPr lang="nb-NO" sz="2000" dirty="0" smtClean="0"/>
          </a:p>
          <a:p>
            <a:endParaRPr lang="nb-NO" sz="2000" dirty="0" smtClean="0"/>
          </a:p>
          <a:p>
            <a:pPr>
              <a:buNone/>
            </a:pPr>
            <a:endParaRPr lang="nb-NO" sz="2000" dirty="0" smtClean="0"/>
          </a:p>
          <a:p>
            <a:pPr>
              <a:buNone/>
            </a:pPr>
            <a:r>
              <a:rPr lang="nb-NO" sz="2000" dirty="0" smtClean="0"/>
              <a:t> </a:t>
            </a:r>
          </a:p>
          <a:p>
            <a:endParaRPr lang="nb-NO" sz="2000" dirty="0" smtClean="0"/>
          </a:p>
        </p:txBody>
      </p:sp>
      <p:sp>
        <p:nvSpPr>
          <p:cNvPr id="624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62467" name="Object 3"/>
          <p:cNvGraphicFramePr>
            <a:graphicFrameLocks noChangeAspect="1"/>
          </p:cNvGraphicFramePr>
          <p:nvPr/>
        </p:nvGraphicFramePr>
        <p:xfrm>
          <a:off x="5662613" y="4005263"/>
          <a:ext cx="1281112" cy="612775"/>
        </p:xfrm>
        <a:graphic>
          <a:graphicData uri="http://schemas.openxmlformats.org/presentationml/2006/ole">
            <mc:AlternateContent xmlns:mc="http://schemas.openxmlformats.org/markup-compatibility/2006">
              <mc:Choice xmlns:v="urn:schemas-microsoft-com:vml" Requires="v">
                <p:oleObj spid="_x0000_s62502" name="Equation" r:id="rId3" imgW="723600" imgH="342720" progId="Equation.3">
                  <p:embed/>
                </p:oleObj>
              </mc:Choice>
              <mc:Fallback>
                <p:oleObj name="Equation" r:id="rId3" imgW="723600" imgH="34272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2613" y="4005263"/>
                        <a:ext cx="1281112" cy="612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68" name="Object 4"/>
          <p:cNvGraphicFramePr>
            <a:graphicFrameLocks noChangeAspect="1"/>
          </p:cNvGraphicFramePr>
          <p:nvPr/>
        </p:nvGraphicFramePr>
        <p:xfrm>
          <a:off x="6161088" y="5756275"/>
          <a:ext cx="1484312" cy="612775"/>
        </p:xfrm>
        <a:graphic>
          <a:graphicData uri="http://schemas.openxmlformats.org/presentationml/2006/ole">
            <mc:AlternateContent xmlns:mc="http://schemas.openxmlformats.org/markup-compatibility/2006">
              <mc:Choice xmlns:v="urn:schemas-microsoft-com:vml" Requires="v">
                <p:oleObj spid="_x0000_s62503" name="Equation" r:id="rId5" imgW="838080" imgH="342720" progId="Equation.3">
                  <p:embed/>
                </p:oleObj>
              </mc:Choice>
              <mc:Fallback>
                <p:oleObj name="Equation" r:id="rId5" imgW="838080" imgH="34272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1088" y="5756275"/>
                        <a:ext cx="1484312" cy="612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69" name="Object 5"/>
          <p:cNvGraphicFramePr>
            <a:graphicFrameLocks noChangeAspect="1"/>
          </p:cNvGraphicFramePr>
          <p:nvPr/>
        </p:nvGraphicFramePr>
        <p:xfrm>
          <a:off x="4067944" y="5792788"/>
          <a:ext cx="1123950" cy="407987"/>
        </p:xfrm>
        <a:graphic>
          <a:graphicData uri="http://schemas.openxmlformats.org/presentationml/2006/ole">
            <mc:AlternateContent xmlns:mc="http://schemas.openxmlformats.org/markup-compatibility/2006">
              <mc:Choice xmlns:v="urn:schemas-microsoft-com:vml" Requires="v">
                <p:oleObj spid="_x0000_s62504" name="Equation" r:id="rId7" imgW="634680" imgH="228600" progId="Equation.3">
                  <p:embed/>
                </p:oleObj>
              </mc:Choice>
              <mc:Fallback>
                <p:oleObj name="Equation" r:id="rId7" imgW="634680" imgH="2286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7944" y="5792788"/>
                        <a:ext cx="1123950" cy="407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70" name="Object 6"/>
          <p:cNvGraphicFramePr>
            <a:graphicFrameLocks noChangeAspect="1"/>
          </p:cNvGraphicFramePr>
          <p:nvPr/>
        </p:nvGraphicFramePr>
        <p:xfrm>
          <a:off x="2019300" y="5611813"/>
          <a:ext cx="922338" cy="769937"/>
        </p:xfrm>
        <a:graphic>
          <a:graphicData uri="http://schemas.openxmlformats.org/presentationml/2006/ole">
            <mc:AlternateContent xmlns:mc="http://schemas.openxmlformats.org/markup-compatibility/2006">
              <mc:Choice xmlns:v="urn:schemas-microsoft-com:vml" Requires="v">
                <p:oleObj spid="_x0000_s62505" name="Equation" r:id="rId9" imgW="520560" imgH="431640" progId="Equation.3">
                  <p:embed/>
                </p:oleObj>
              </mc:Choice>
              <mc:Fallback>
                <p:oleObj name="Equation" r:id="rId9" imgW="520560" imgH="43164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19300" y="5611813"/>
                        <a:ext cx="922338" cy="769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71" name="Object 9"/>
          <p:cNvGraphicFramePr>
            <a:graphicFrameLocks noChangeAspect="1"/>
          </p:cNvGraphicFramePr>
          <p:nvPr/>
        </p:nvGraphicFramePr>
        <p:xfrm>
          <a:off x="4629150" y="2133600"/>
          <a:ext cx="4225925" cy="474663"/>
        </p:xfrm>
        <a:graphic>
          <a:graphicData uri="http://schemas.openxmlformats.org/presentationml/2006/ole">
            <mc:AlternateContent xmlns:mc="http://schemas.openxmlformats.org/markup-compatibility/2006">
              <mc:Choice xmlns:v="urn:schemas-microsoft-com:vml" Requires="v">
                <p:oleObj spid="_x0000_s62506" name="Equation" r:id="rId11" imgW="2145960" imgH="241200" progId="Equation.3">
                  <p:embed/>
                </p:oleObj>
              </mc:Choice>
              <mc:Fallback>
                <p:oleObj name="Equation" r:id="rId11" imgW="2145960" imgH="24120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29150" y="2133600"/>
                        <a:ext cx="4225925" cy="474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a:t>
            </a:r>
            <a:endParaRPr lang="en-GB" dirty="0"/>
          </a:p>
        </p:txBody>
      </p:sp>
      <p:sp>
        <p:nvSpPr>
          <p:cNvPr id="3" name="Content Placeholder 2"/>
          <p:cNvSpPr>
            <a:spLocks noGrp="1"/>
          </p:cNvSpPr>
          <p:nvPr>
            <p:ph idx="1"/>
          </p:nvPr>
        </p:nvSpPr>
        <p:spPr/>
        <p:txBody>
          <a:bodyPr/>
          <a:lstStyle/>
          <a:p>
            <a:r>
              <a:rPr lang="en-GB" dirty="0" smtClean="0"/>
              <a:t>Normally, only one or two charge carriers, defects, mechanisms, or pathways dominate to the extent that we need to take them into account. The others can be neglected.</a:t>
            </a:r>
          </a:p>
          <a:p>
            <a:endParaRPr lang="en-GB" dirty="0" smtClean="0"/>
          </a:p>
          <a:p>
            <a:pPr marL="82550" indent="0">
              <a:buNone/>
            </a:pPr>
            <a:r>
              <a:rPr lang="en-GB" dirty="0" smtClean="0"/>
              <a:t>What dominates the conductance in Si? As-doped Si? Pt? NaCl(s)? NaCl(</a:t>
            </a:r>
            <a:r>
              <a:rPr lang="en-GB" dirty="0" err="1" smtClean="0"/>
              <a:t>aq</a:t>
            </a:r>
            <a:r>
              <a:rPr lang="en-GB" dirty="0" smtClean="0"/>
              <a:t>)? H</a:t>
            </a:r>
            <a:r>
              <a:rPr lang="en-GB" baseline="-25000" dirty="0" smtClean="0"/>
              <a:t>2</a:t>
            </a:r>
            <a:r>
              <a:rPr lang="en-GB" dirty="0" smtClean="0"/>
              <a:t>O(</a:t>
            </a:r>
            <a:r>
              <a:rPr lang="en-GB" i="1" dirty="0" smtClean="0"/>
              <a:t>l</a:t>
            </a:r>
            <a:r>
              <a:rPr lang="en-GB" dirty="0" smtClean="0"/>
              <a:t>)? HCl(</a:t>
            </a:r>
            <a:r>
              <a:rPr lang="en-GB" dirty="0" err="1" smtClean="0"/>
              <a:t>aq</a:t>
            </a:r>
            <a:r>
              <a:rPr lang="en-GB" dirty="0" smtClean="0"/>
              <a:t>)? Y-doped ZrO</a:t>
            </a:r>
            <a:r>
              <a:rPr lang="en-GB" baseline="-25000" dirty="0" smtClean="0"/>
              <a:t>2</a:t>
            </a:r>
            <a:r>
              <a:rPr lang="en-GB" dirty="0" smtClean="0"/>
              <a:t>? La</a:t>
            </a:r>
            <a:r>
              <a:rPr lang="en-GB" baseline="-25000" dirty="0" smtClean="0"/>
              <a:t>2</a:t>
            </a:r>
            <a:r>
              <a:rPr lang="en-GB" dirty="0" smtClean="0"/>
              <a:t>NiO</a:t>
            </a:r>
            <a:r>
              <a:rPr lang="en-GB" baseline="-25000" dirty="0" smtClean="0"/>
              <a:t>4+</a:t>
            </a:r>
            <a:r>
              <a:rPr lang="el-GR" baseline="-25000" dirty="0" smtClean="0"/>
              <a:t>δ</a:t>
            </a:r>
            <a:r>
              <a:rPr lang="nb-NO" dirty="0" smtClean="0"/>
              <a:t>? Alumina single </a:t>
            </a:r>
            <a:r>
              <a:rPr lang="nb-NO" dirty="0" err="1" smtClean="0"/>
              <a:t>crystal</a:t>
            </a:r>
            <a:r>
              <a:rPr lang="nb-NO" dirty="0" smtClean="0"/>
              <a:t>? </a:t>
            </a:r>
            <a:r>
              <a:rPr lang="nb-NO" dirty="0" err="1" smtClean="0"/>
              <a:t>Dense</a:t>
            </a:r>
            <a:r>
              <a:rPr lang="nb-NO" dirty="0" smtClean="0"/>
              <a:t> alumina </a:t>
            </a:r>
            <a:r>
              <a:rPr lang="nb-NO" dirty="0" err="1" smtClean="0"/>
              <a:t>ceramic</a:t>
            </a:r>
            <a:r>
              <a:rPr lang="nb-NO" dirty="0" smtClean="0"/>
              <a:t>? </a:t>
            </a:r>
            <a:r>
              <a:rPr lang="nb-NO" dirty="0" err="1" smtClean="0"/>
              <a:t>Porous</a:t>
            </a:r>
            <a:r>
              <a:rPr lang="nb-NO" dirty="0" smtClean="0"/>
              <a:t> alumina </a:t>
            </a:r>
            <a:r>
              <a:rPr lang="nb-NO" dirty="0" err="1" smtClean="0"/>
              <a:t>ceramic</a:t>
            </a:r>
            <a:r>
              <a:rPr lang="nb-NO" dirty="0" smtClean="0"/>
              <a:t>?</a:t>
            </a:r>
            <a:endParaRPr lang="en-GB" dirty="0"/>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lstStyle/>
          <a:p>
            <a:r>
              <a:rPr lang="en-GB" dirty="0" smtClean="0"/>
              <a:t>Exercise</a:t>
            </a:r>
            <a:endParaRPr lang="en-GB" dirty="0"/>
          </a:p>
        </p:txBody>
      </p:sp>
      <p:sp>
        <p:nvSpPr>
          <p:cNvPr id="3" name="Content Placeholder 2"/>
          <p:cNvSpPr>
            <a:spLocks noGrp="1"/>
          </p:cNvSpPr>
          <p:nvPr>
            <p:ph idx="1"/>
          </p:nvPr>
        </p:nvSpPr>
        <p:spPr>
          <a:xfrm>
            <a:off x="539552" y="1196752"/>
            <a:ext cx="8394136" cy="4975448"/>
          </a:xfrm>
        </p:spPr>
        <p:txBody>
          <a:bodyPr/>
          <a:lstStyle/>
          <a:p>
            <a:r>
              <a:rPr lang="en-GB" dirty="0" smtClean="0"/>
              <a:t>One can enhance or depress selected contributions for measurements or use</a:t>
            </a:r>
          </a:p>
          <a:p>
            <a:endParaRPr lang="en-GB" dirty="0" smtClean="0"/>
          </a:p>
          <a:p>
            <a:r>
              <a:rPr lang="en-GB" dirty="0" smtClean="0"/>
              <a:t>Discuss how you might affect the contributions below in the case of solid samples: </a:t>
            </a:r>
          </a:p>
          <a:p>
            <a:pPr lvl="1"/>
            <a:r>
              <a:rPr lang="en-GB" dirty="0" smtClean="0"/>
              <a:t>Electronic conductivity</a:t>
            </a:r>
          </a:p>
          <a:p>
            <a:pPr lvl="1"/>
            <a:r>
              <a:rPr lang="en-GB" dirty="0" smtClean="0"/>
              <a:t>Oxide ion conductivity</a:t>
            </a:r>
          </a:p>
          <a:p>
            <a:pPr lvl="1"/>
            <a:r>
              <a:rPr lang="en-GB" dirty="0" smtClean="0"/>
              <a:t>Proton conductivity</a:t>
            </a:r>
          </a:p>
          <a:p>
            <a:pPr lvl="1"/>
            <a:r>
              <a:rPr lang="en-GB" dirty="0" smtClean="0"/>
              <a:t>Bulk conductivity</a:t>
            </a:r>
          </a:p>
          <a:p>
            <a:pPr lvl="1"/>
            <a:r>
              <a:rPr lang="en-GB" dirty="0" smtClean="0"/>
              <a:t>Grain boundary conductivity</a:t>
            </a:r>
          </a:p>
          <a:p>
            <a:pPr lvl="1"/>
            <a:r>
              <a:rPr lang="en-GB" dirty="0" smtClean="0"/>
              <a:t>Outer surface conductivity</a:t>
            </a:r>
          </a:p>
          <a:p>
            <a:pPr lvl="1"/>
            <a:r>
              <a:rPr lang="en-GB" dirty="0" smtClean="0"/>
              <a:t>Inner surface (pore wall) conductivity</a:t>
            </a:r>
          </a:p>
          <a:p>
            <a:pPr lvl="1"/>
            <a:endParaRPr lang="en-GB" dirty="0" smtClean="0"/>
          </a:p>
        </p:txBody>
      </p:sp>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20080"/>
          </a:xfrm>
        </p:spPr>
        <p:txBody>
          <a:bodyPr/>
          <a:lstStyle/>
          <a:p>
            <a:r>
              <a:rPr lang="en-GB" dirty="0" smtClean="0"/>
              <a:t>Series resistance contributions</a:t>
            </a:r>
            <a:endParaRPr lang="en-GB" dirty="0"/>
          </a:p>
        </p:txBody>
      </p:sp>
      <p:sp>
        <p:nvSpPr>
          <p:cNvPr id="3" name="Content Placeholder 2"/>
          <p:cNvSpPr>
            <a:spLocks noGrp="1"/>
          </p:cNvSpPr>
          <p:nvPr>
            <p:ph idx="1"/>
          </p:nvPr>
        </p:nvSpPr>
        <p:spPr>
          <a:xfrm>
            <a:off x="539552" y="1124744"/>
            <a:ext cx="8394136" cy="4824536"/>
          </a:xfrm>
        </p:spPr>
        <p:txBody>
          <a:bodyPr/>
          <a:lstStyle/>
          <a:p>
            <a:r>
              <a:rPr lang="en-GB" sz="2000" dirty="0" smtClean="0"/>
              <a:t>Till now, we have looked at parallel possibilities that add to conductance and give more current</a:t>
            </a:r>
          </a:p>
          <a:p>
            <a:endParaRPr lang="en-GB" sz="2000" dirty="0" smtClean="0"/>
          </a:p>
          <a:p>
            <a:r>
              <a:rPr lang="en-GB" sz="2000" dirty="0" smtClean="0"/>
              <a:t>There are also many sources to series problems that add to resistance and give less current (more voltage):</a:t>
            </a:r>
          </a:p>
          <a:p>
            <a:pPr lvl="1"/>
            <a:r>
              <a:rPr lang="en-GB" sz="1600" dirty="0" smtClean="0"/>
              <a:t>Bulk resistance</a:t>
            </a:r>
          </a:p>
          <a:p>
            <a:pPr lvl="1"/>
            <a:r>
              <a:rPr lang="en-GB" sz="1600" dirty="0" smtClean="0"/>
              <a:t>Traps</a:t>
            </a:r>
          </a:p>
          <a:p>
            <a:pPr lvl="1"/>
            <a:r>
              <a:rPr lang="en-GB" sz="1600" dirty="0" smtClean="0"/>
              <a:t>Grain boundary resistance</a:t>
            </a:r>
          </a:p>
          <a:p>
            <a:pPr lvl="1"/>
            <a:r>
              <a:rPr lang="en-GB" sz="1600" dirty="0" smtClean="0"/>
              <a:t>Electrode (contact) resistance</a:t>
            </a:r>
          </a:p>
          <a:p>
            <a:pPr lvl="1"/>
            <a:endParaRPr lang="en-GB" sz="1600" dirty="0" smtClean="0"/>
          </a:p>
          <a:p>
            <a:r>
              <a:rPr lang="en-GB" sz="2000" dirty="0" smtClean="0"/>
              <a:t>Note the difference between grain boundary conduction and grain boundary resistance</a:t>
            </a:r>
          </a:p>
          <a:p>
            <a:r>
              <a:rPr lang="en-GB" sz="2000" dirty="0" smtClean="0"/>
              <a:t>What is the source of each one?</a:t>
            </a:r>
          </a:p>
          <a:p>
            <a:r>
              <a:rPr lang="en-GB" sz="2000" dirty="0" smtClean="0"/>
              <a:t>How can they be affected?</a:t>
            </a:r>
          </a:p>
          <a:p>
            <a:endParaRPr lang="en-GB" sz="2000" dirty="0" smtClean="0"/>
          </a:p>
        </p:txBody>
      </p:sp>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92088"/>
          </a:xfrm>
        </p:spPr>
        <p:txBody>
          <a:bodyPr/>
          <a:lstStyle/>
          <a:p>
            <a:r>
              <a:rPr lang="en-GB" dirty="0" smtClean="0"/>
              <a:t>Conductivity; charge, concentration, and mobility</a:t>
            </a:r>
            <a:endParaRPr lang="en-GB" dirty="0"/>
          </a:p>
        </p:txBody>
      </p:sp>
      <p:sp>
        <p:nvSpPr>
          <p:cNvPr id="3" name="Content Placeholder 2"/>
          <p:cNvSpPr>
            <a:spLocks noGrp="1"/>
          </p:cNvSpPr>
          <p:nvPr>
            <p:ph idx="1"/>
          </p:nvPr>
        </p:nvSpPr>
        <p:spPr>
          <a:xfrm>
            <a:off x="539552" y="1196752"/>
            <a:ext cx="8394136" cy="5256584"/>
          </a:xfrm>
        </p:spPr>
        <p:txBody>
          <a:bodyPr/>
          <a:lstStyle/>
          <a:p>
            <a:r>
              <a:rPr lang="en-GB" sz="2000" dirty="0" smtClean="0"/>
              <a:t>The conductivity of a species </a:t>
            </a:r>
            <a:r>
              <a:rPr lang="en-GB" sz="2000" i="1" dirty="0" smtClean="0"/>
              <a:t>s</a:t>
            </a:r>
            <a:r>
              <a:rPr lang="en-GB" sz="2000" dirty="0" smtClean="0"/>
              <a:t> is given by its charge </a:t>
            </a:r>
            <a:r>
              <a:rPr lang="en-GB" sz="2000" i="1" dirty="0" err="1" smtClean="0"/>
              <a:t>z</a:t>
            </a:r>
            <a:r>
              <a:rPr lang="en-GB" sz="2000" i="1" baseline="-25000" dirty="0" err="1" smtClean="0"/>
              <a:t>s</a:t>
            </a:r>
            <a:r>
              <a:rPr lang="en-GB" sz="2000" dirty="0" smtClean="0"/>
              <a:t>, volume concentration </a:t>
            </a:r>
            <a:r>
              <a:rPr lang="en-GB" sz="2000" i="1" dirty="0" err="1" smtClean="0"/>
              <a:t>c</a:t>
            </a:r>
            <a:r>
              <a:rPr lang="en-GB" sz="2000" i="1" baseline="-25000" dirty="0" err="1" smtClean="0"/>
              <a:t>s</a:t>
            </a:r>
            <a:r>
              <a:rPr lang="en-GB" sz="2000" dirty="0" smtClean="0"/>
              <a:t>, and charge mobility </a:t>
            </a:r>
            <a:r>
              <a:rPr lang="en-GB" sz="2000" i="1" dirty="0" smtClean="0"/>
              <a:t>u</a:t>
            </a:r>
            <a:r>
              <a:rPr lang="en-GB" sz="2000" i="1" baseline="-25000" dirty="0" smtClean="0"/>
              <a:t>s</a:t>
            </a:r>
            <a:r>
              <a:rPr lang="en-GB" sz="2000" dirty="0" smtClean="0"/>
              <a:t>.</a:t>
            </a:r>
          </a:p>
          <a:p>
            <a:endParaRPr lang="en-GB" sz="2000" dirty="0" smtClean="0"/>
          </a:p>
          <a:p>
            <a:r>
              <a:rPr lang="en-GB" sz="2000" dirty="0" smtClean="0"/>
              <a:t>The charge is an integer multiple </a:t>
            </a:r>
            <a:r>
              <a:rPr lang="en-GB" sz="2000" dirty="0" err="1" smtClean="0"/>
              <a:t>z</a:t>
            </a:r>
            <a:r>
              <a:rPr lang="en-GB" sz="2000" baseline="-25000" dirty="0" err="1" smtClean="0"/>
              <a:t>s</a:t>
            </a:r>
            <a:r>
              <a:rPr lang="en-GB" sz="2000" dirty="0" smtClean="0"/>
              <a:t> of </a:t>
            </a:r>
            <a:r>
              <a:rPr lang="en-GB" sz="2000" i="1" dirty="0" smtClean="0"/>
              <a:t>e</a:t>
            </a:r>
            <a:r>
              <a:rPr lang="en-GB" sz="2000" dirty="0" smtClean="0"/>
              <a:t> or </a:t>
            </a:r>
            <a:r>
              <a:rPr lang="en-GB" sz="2000" i="1" dirty="0" smtClean="0"/>
              <a:t>F,</a:t>
            </a:r>
            <a:r>
              <a:rPr lang="en-GB" sz="2000" dirty="0" smtClean="0"/>
              <a:t> depending of whether the concentration is given in number of particles or moles of particles per unit volume: </a:t>
            </a:r>
          </a:p>
          <a:p>
            <a:endParaRPr lang="en-GB" sz="2000" dirty="0" smtClean="0"/>
          </a:p>
          <a:p>
            <a:endParaRPr lang="en-GB" sz="2000" dirty="0" smtClean="0"/>
          </a:p>
          <a:p>
            <a:r>
              <a:rPr lang="en-GB" sz="2000" dirty="0" smtClean="0"/>
              <a:t>The concentration </a:t>
            </a:r>
            <a:r>
              <a:rPr lang="en-GB" sz="2000" i="1" dirty="0" err="1" smtClean="0"/>
              <a:t>c</a:t>
            </a:r>
            <a:r>
              <a:rPr lang="en-GB" sz="2000" i="1" baseline="-25000" dirty="0" err="1" smtClean="0"/>
              <a:t>s</a:t>
            </a:r>
            <a:r>
              <a:rPr lang="en-GB" sz="2000" dirty="0" smtClean="0"/>
              <a:t> may arise from different models comprising doping and thermodynamics for electrons and/or point defects.</a:t>
            </a:r>
          </a:p>
          <a:p>
            <a:endParaRPr lang="en-GB" sz="2000" dirty="0" smtClean="0"/>
          </a:p>
          <a:p>
            <a:r>
              <a:rPr lang="en-GB" sz="2000" dirty="0" smtClean="0"/>
              <a:t>Charge mobility </a:t>
            </a:r>
            <a:r>
              <a:rPr lang="en-GB" sz="2000" i="1" dirty="0" smtClean="0"/>
              <a:t>u</a:t>
            </a:r>
            <a:r>
              <a:rPr lang="en-GB" sz="2000" i="1" baseline="-25000" dirty="0" smtClean="0"/>
              <a:t>s</a:t>
            </a:r>
            <a:r>
              <a:rPr lang="en-GB" sz="2000" dirty="0" smtClean="0"/>
              <a:t> is the product of mechanical mobility </a:t>
            </a:r>
            <a:r>
              <a:rPr lang="en-GB" sz="2000" i="1" dirty="0" smtClean="0"/>
              <a:t>B</a:t>
            </a:r>
            <a:r>
              <a:rPr lang="en-GB" sz="2000" i="1" baseline="-25000" dirty="0" smtClean="0"/>
              <a:t>s</a:t>
            </a:r>
            <a:r>
              <a:rPr lang="en-GB" sz="2000" dirty="0" smtClean="0"/>
              <a:t> and charge </a:t>
            </a:r>
            <a:r>
              <a:rPr lang="en-GB" sz="2000" i="1" dirty="0" err="1" smtClean="0"/>
              <a:t>z</a:t>
            </a:r>
            <a:r>
              <a:rPr lang="en-GB" sz="2000" i="1" baseline="-25000" dirty="0" err="1" smtClean="0"/>
              <a:t>s</a:t>
            </a:r>
            <a:r>
              <a:rPr lang="en-GB" sz="2000" i="1" dirty="0" err="1" smtClean="0"/>
              <a:t>e</a:t>
            </a:r>
            <a:r>
              <a:rPr lang="en-GB" sz="2000" dirty="0" smtClean="0"/>
              <a:t>: </a:t>
            </a:r>
          </a:p>
        </p:txBody>
      </p:sp>
      <p:graphicFrame>
        <p:nvGraphicFramePr>
          <p:cNvPr id="65538" name="Object 2"/>
          <p:cNvGraphicFramePr>
            <a:graphicFrameLocks noChangeAspect="1"/>
          </p:cNvGraphicFramePr>
          <p:nvPr/>
        </p:nvGraphicFramePr>
        <p:xfrm>
          <a:off x="1371599" y="3356992"/>
          <a:ext cx="1661643" cy="504056"/>
        </p:xfrm>
        <a:graphic>
          <a:graphicData uri="http://schemas.openxmlformats.org/presentationml/2006/ole">
            <mc:AlternateContent xmlns:mc="http://schemas.openxmlformats.org/markup-compatibility/2006">
              <mc:Choice xmlns:v="urn:schemas-microsoft-com:vml" Requires="v">
                <p:oleObj spid="_x0000_s65559" name="Equation" r:id="rId3" imgW="761760" imgH="228600" progId="Equation.3">
                  <p:embed/>
                </p:oleObj>
              </mc:Choice>
              <mc:Fallback>
                <p:oleObj name="Equation" r:id="rId3" imgW="761760" imgH="2286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599" y="3356992"/>
                        <a:ext cx="1661643" cy="5040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5539" name="Object 3"/>
          <p:cNvGraphicFramePr>
            <a:graphicFrameLocks noChangeAspect="1"/>
          </p:cNvGraphicFramePr>
          <p:nvPr/>
        </p:nvGraphicFramePr>
        <p:xfrm>
          <a:off x="4237038" y="3357810"/>
          <a:ext cx="1744662" cy="503238"/>
        </p:xfrm>
        <a:graphic>
          <a:graphicData uri="http://schemas.openxmlformats.org/presentationml/2006/ole">
            <mc:AlternateContent xmlns:mc="http://schemas.openxmlformats.org/markup-compatibility/2006">
              <mc:Choice xmlns:v="urn:schemas-microsoft-com:vml" Requires="v">
                <p:oleObj spid="_x0000_s65560" name="Equation" r:id="rId5" imgW="799920" imgH="228600" progId="Equation.3">
                  <p:embed/>
                </p:oleObj>
              </mc:Choice>
              <mc:Fallback>
                <p:oleObj name="Equation" r:id="rId5" imgW="79992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7038" y="3357810"/>
                        <a:ext cx="1744662"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5540" name="Object 6"/>
          <p:cNvGraphicFramePr>
            <a:graphicFrameLocks noChangeAspect="1"/>
          </p:cNvGraphicFramePr>
          <p:nvPr/>
        </p:nvGraphicFramePr>
        <p:xfrm>
          <a:off x="2582863" y="5624513"/>
          <a:ext cx="1530350" cy="541337"/>
        </p:xfrm>
        <a:graphic>
          <a:graphicData uri="http://schemas.openxmlformats.org/presentationml/2006/ole">
            <mc:AlternateContent xmlns:mc="http://schemas.openxmlformats.org/markup-compatibility/2006">
              <mc:Choice xmlns:v="urn:schemas-microsoft-com:vml" Requires="v">
                <p:oleObj spid="_x0000_s65561" name="Equation" r:id="rId7" imgW="647640" imgH="228600" progId="Equation.3">
                  <p:embed/>
                </p:oleObj>
              </mc:Choice>
              <mc:Fallback>
                <p:oleObj name="Equation" r:id="rId7" imgW="647640" imgH="2286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82863" y="5624513"/>
                        <a:ext cx="1530350" cy="541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normAutofit/>
          </a:bodyPr>
          <a:lstStyle/>
          <a:p>
            <a:r>
              <a:rPr lang="en-GB" dirty="0" smtClean="0"/>
              <a:t>Charge mobility; itinerant carriers (metallic mobility)</a:t>
            </a:r>
            <a:endParaRPr lang="en-GB" dirty="0"/>
          </a:p>
        </p:txBody>
      </p:sp>
      <p:sp>
        <p:nvSpPr>
          <p:cNvPr id="3" name="Content Placeholder 2"/>
          <p:cNvSpPr>
            <a:spLocks noGrp="1"/>
          </p:cNvSpPr>
          <p:nvPr>
            <p:ph idx="1"/>
          </p:nvPr>
        </p:nvSpPr>
        <p:spPr>
          <a:xfrm>
            <a:off x="539552" y="1268760"/>
            <a:ext cx="8394136" cy="4903440"/>
          </a:xfrm>
        </p:spPr>
        <p:txBody>
          <a:bodyPr/>
          <a:lstStyle/>
          <a:p>
            <a:pPr marL="365125" lvl="1" indent="-282575">
              <a:spcBef>
                <a:spcPts val="600"/>
              </a:spcBef>
              <a:buSzPct val="80000"/>
              <a:buFont typeface="Wingdings 2" pitchFamily="18" charset="2"/>
              <a:buChar char=""/>
            </a:pPr>
            <a:r>
              <a:rPr lang="en-GB" dirty="0" smtClean="0"/>
              <a:t>In materials with metallic mobility (itinerant electrons or holes, broad bands) the mobility is determined by scattering, and the mobility is proportional to the mean free length between scattering events and inversely proportional to the electron or hole effective mass and the mean velocity at the mobile electrons’ energy level (Fermi level):</a:t>
            </a:r>
            <a:endParaRPr lang="nb-NO" dirty="0" smtClean="0"/>
          </a:p>
          <a:p>
            <a:pPr marL="365125" lvl="1" indent="-282575">
              <a:spcBef>
                <a:spcPts val="600"/>
              </a:spcBef>
              <a:buSzPct val="80000"/>
              <a:buFont typeface="Wingdings 2" pitchFamily="18" charset="2"/>
              <a:buChar char=""/>
            </a:pPr>
            <a:endParaRPr lang="nb-NO" sz="2000" dirty="0" smtClean="0"/>
          </a:p>
          <a:p>
            <a:pPr marL="365125" lvl="1" indent="-282575">
              <a:spcBef>
                <a:spcPts val="600"/>
              </a:spcBef>
              <a:buSzPct val="80000"/>
              <a:buFont typeface="Wingdings 2" pitchFamily="18" charset="2"/>
              <a:buChar char=""/>
            </a:pPr>
            <a:endParaRPr lang="nb-NO" dirty="0" smtClean="0"/>
          </a:p>
          <a:p>
            <a:pPr marL="365125" lvl="1" indent="-282575">
              <a:spcBef>
                <a:spcPts val="600"/>
              </a:spcBef>
              <a:buSzPct val="80000"/>
              <a:buFont typeface="Wingdings 2" pitchFamily="18" charset="2"/>
              <a:buChar char=""/>
            </a:pPr>
            <a:r>
              <a:rPr lang="nb-NO" sz="2000" dirty="0" err="1" smtClean="0"/>
              <a:t>Scatterers</a:t>
            </a:r>
            <a:r>
              <a:rPr lang="nb-NO" sz="2000" dirty="0" smtClean="0"/>
              <a:t> </a:t>
            </a:r>
            <a:r>
              <a:rPr lang="nb-NO" sz="2000" dirty="0" err="1" smtClean="0"/>
              <a:t>are</a:t>
            </a:r>
            <a:r>
              <a:rPr lang="nb-NO" sz="2000" dirty="0" smtClean="0"/>
              <a:t> </a:t>
            </a:r>
            <a:r>
              <a:rPr lang="nb-NO" sz="2000" dirty="0" err="1" smtClean="0"/>
              <a:t>defects</a:t>
            </a:r>
            <a:r>
              <a:rPr lang="nb-NO" sz="2000" dirty="0" smtClean="0"/>
              <a:t> (</a:t>
            </a:r>
            <a:r>
              <a:rPr lang="nb-NO" sz="2000" dirty="0" err="1" smtClean="0"/>
              <a:t>e.g</a:t>
            </a:r>
            <a:r>
              <a:rPr lang="nb-NO" sz="2000" dirty="0" smtClean="0"/>
              <a:t>. </a:t>
            </a:r>
            <a:r>
              <a:rPr lang="nb-NO" sz="2000" dirty="0" err="1" smtClean="0"/>
              <a:t>impurities</a:t>
            </a:r>
            <a:r>
              <a:rPr lang="nb-NO" sz="2000" dirty="0" smtClean="0"/>
              <a:t>) or </a:t>
            </a:r>
            <a:r>
              <a:rPr lang="nb-NO" sz="2000" dirty="0" err="1" smtClean="0"/>
              <a:t>phonons</a:t>
            </a:r>
            <a:r>
              <a:rPr lang="nb-NO" sz="2000" dirty="0" smtClean="0"/>
              <a:t> (</a:t>
            </a:r>
            <a:r>
              <a:rPr lang="nb-NO" sz="2000" dirty="0" err="1" smtClean="0"/>
              <a:t>lattice</a:t>
            </a:r>
            <a:r>
              <a:rPr lang="nb-NO" sz="2000" dirty="0" smtClean="0"/>
              <a:t> </a:t>
            </a:r>
            <a:r>
              <a:rPr lang="nb-NO" sz="2000" dirty="0" err="1" smtClean="0"/>
              <a:t>vibrations</a:t>
            </a:r>
            <a:r>
              <a:rPr lang="nb-NO" sz="2000" dirty="0" smtClean="0"/>
              <a:t>)</a:t>
            </a:r>
            <a:endParaRPr lang="en-GB" sz="2000" dirty="0" smtClean="0"/>
          </a:p>
          <a:p>
            <a:r>
              <a:rPr lang="en-GB" sz="2000" dirty="0" smtClean="0"/>
              <a:t>Both contribute to resistance in series: </a:t>
            </a:r>
          </a:p>
          <a:p>
            <a:endParaRPr lang="en-GB" sz="2000" dirty="0" smtClean="0"/>
          </a:p>
          <a:p>
            <a:endParaRPr lang="en-GB" sz="2000" dirty="0" smtClean="0"/>
          </a:p>
          <a:p>
            <a:r>
              <a:rPr lang="en-GB" sz="2000" dirty="0" smtClean="0"/>
              <a:t>Typical temperature dependencies:</a:t>
            </a:r>
          </a:p>
          <a:p>
            <a:endParaRPr lang="en-GB" sz="2000" dirty="0" smtClean="0"/>
          </a:p>
          <a:p>
            <a:r>
              <a:rPr lang="en-GB" sz="2000" dirty="0" smtClean="0"/>
              <a:t>Typically, impurities dominate at low </a:t>
            </a:r>
            <a:r>
              <a:rPr lang="en-GB" sz="2000" i="1" dirty="0" smtClean="0"/>
              <a:t>T</a:t>
            </a:r>
            <a:r>
              <a:rPr lang="en-GB" sz="2000" dirty="0" smtClean="0"/>
              <a:t> and lattice vibrations at high </a:t>
            </a:r>
            <a:r>
              <a:rPr lang="en-GB" sz="2000" i="1" dirty="0" smtClean="0"/>
              <a:t>T</a:t>
            </a:r>
            <a:r>
              <a:rPr lang="en-GB" sz="2000" dirty="0" smtClean="0"/>
              <a:t>. </a:t>
            </a:r>
            <a:endParaRPr lang="en-GB" sz="2000" dirty="0"/>
          </a:p>
        </p:txBody>
      </p:sp>
      <p:graphicFrame>
        <p:nvGraphicFramePr>
          <p:cNvPr id="64514" name="Object 2"/>
          <p:cNvGraphicFramePr>
            <a:graphicFrameLocks noChangeAspect="1"/>
          </p:cNvGraphicFramePr>
          <p:nvPr/>
        </p:nvGraphicFramePr>
        <p:xfrm>
          <a:off x="1397520" y="2852936"/>
          <a:ext cx="1230264" cy="792088"/>
        </p:xfrm>
        <a:graphic>
          <a:graphicData uri="http://schemas.openxmlformats.org/presentationml/2006/ole">
            <mc:AlternateContent xmlns:mc="http://schemas.openxmlformats.org/markup-compatibility/2006">
              <mc:Choice xmlns:v="urn:schemas-microsoft-com:vml" Requires="v">
                <p:oleObj spid="_x0000_s64543" name="Equation" r:id="rId3" imgW="698197" imgH="444307" progId="Equation.3">
                  <p:embed/>
                </p:oleObj>
              </mc:Choice>
              <mc:Fallback>
                <p:oleObj name="Equation" r:id="rId3" imgW="698197" imgH="444307"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7520" y="2852936"/>
                        <a:ext cx="1230264"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4515" name="Object 4"/>
          <p:cNvGraphicFramePr>
            <a:graphicFrameLocks noChangeAspect="1"/>
          </p:cNvGraphicFramePr>
          <p:nvPr/>
        </p:nvGraphicFramePr>
        <p:xfrm>
          <a:off x="5436096" y="3933056"/>
          <a:ext cx="1900237" cy="1087437"/>
        </p:xfrm>
        <a:graphic>
          <a:graphicData uri="http://schemas.openxmlformats.org/presentationml/2006/ole">
            <mc:AlternateContent xmlns:mc="http://schemas.openxmlformats.org/markup-compatibility/2006">
              <mc:Choice xmlns:v="urn:schemas-microsoft-com:vml" Requires="v">
                <p:oleObj spid="_x0000_s64544" name="Equation" r:id="rId5" imgW="1117440" imgH="634680" progId="Equation.3">
                  <p:embed/>
                </p:oleObj>
              </mc:Choice>
              <mc:Fallback>
                <p:oleObj name="Equation" r:id="rId5" imgW="1117440" imgH="63468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6096" y="3933056"/>
                        <a:ext cx="1900237" cy="108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4517" name="Object 4"/>
          <p:cNvGraphicFramePr>
            <a:graphicFrameLocks noChangeAspect="1"/>
          </p:cNvGraphicFramePr>
          <p:nvPr/>
        </p:nvGraphicFramePr>
        <p:xfrm>
          <a:off x="5046663" y="5157788"/>
          <a:ext cx="1855787" cy="434975"/>
        </p:xfrm>
        <a:graphic>
          <a:graphicData uri="http://schemas.openxmlformats.org/presentationml/2006/ole">
            <mc:AlternateContent xmlns:mc="http://schemas.openxmlformats.org/markup-compatibility/2006">
              <mc:Choice xmlns:v="urn:schemas-microsoft-com:vml" Requires="v">
                <p:oleObj spid="_x0000_s64545" name="Equation" r:id="rId7" imgW="1091880" imgH="253800" progId="Equation.3">
                  <p:embed/>
                </p:oleObj>
              </mc:Choice>
              <mc:Fallback>
                <p:oleObj name="Equation" r:id="rId7" imgW="1091880" imgH="2538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46663" y="5157788"/>
                        <a:ext cx="1855787"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4518" name="Object 4"/>
          <p:cNvGraphicFramePr>
            <a:graphicFrameLocks noChangeAspect="1"/>
          </p:cNvGraphicFramePr>
          <p:nvPr/>
        </p:nvGraphicFramePr>
        <p:xfrm>
          <a:off x="7137846" y="5157788"/>
          <a:ext cx="1898650" cy="412750"/>
        </p:xfrm>
        <a:graphic>
          <a:graphicData uri="http://schemas.openxmlformats.org/presentationml/2006/ole">
            <mc:AlternateContent xmlns:mc="http://schemas.openxmlformats.org/markup-compatibility/2006">
              <mc:Choice xmlns:v="urn:schemas-microsoft-com:vml" Requires="v">
                <p:oleObj spid="_x0000_s64546" name="Equation" r:id="rId9" imgW="1117440" imgH="241200" progId="Equation.3">
                  <p:embed/>
                </p:oleObj>
              </mc:Choice>
              <mc:Fallback>
                <p:oleObj name="Equation" r:id="rId9" imgW="1117440" imgH="24120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37846" y="5157788"/>
                        <a:ext cx="1898650" cy="412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92088"/>
          </a:xfrm>
        </p:spPr>
        <p:txBody>
          <a:bodyPr/>
          <a:lstStyle/>
          <a:p>
            <a:r>
              <a:rPr lang="en-GB" dirty="0" smtClean="0"/>
              <a:t>Charge mobility; diffusing carriers</a:t>
            </a:r>
            <a:endParaRPr lang="en-GB" dirty="0"/>
          </a:p>
        </p:txBody>
      </p:sp>
      <p:sp>
        <p:nvSpPr>
          <p:cNvPr id="3" name="Content Placeholder 2"/>
          <p:cNvSpPr>
            <a:spLocks noGrp="1"/>
          </p:cNvSpPr>
          <p:nvPr>
            <p:ph idx="1"/>
          </p:nvPr>
        </p:nvSpPr>
        <p:spPr>
          <a:xfrm>
            <a:off x="323528" y="1124744"/>
            <a:ext cx="8610160" cy="5047456"/>
          </a:xfrm>
        </p:spPr>
        <p:txBody>
          <a:bodyPr/>
          <a:lstStyle/>
          <a:p>
            <a:pPr marL="365125" lvl="1" indent="-282575">
              <a:spcBef>
                <a:spcPts val="600"/>
              </a:spcBef>
              <a:buSzPct val="80000"/>
              <a:buFont typeface="Wingdings 2" pitchFamily="18" charset="2"/>
              <a:buChar char=""/>
            </a:pPr>
            <a:r>
              <a:rPr lang="en-GB" sz="1800" dirty="0" smtClean="0"/>
              <a:t>For ions that move by defects in materials and for non-itinerant (trapped) electrons in semiconductors, the mobility is determined by </a:t>
            </a:r>
            <a:r>
              <a:rPr lang="en-GB" sz="1800" b="1" dirty="0" smtClean="0"/>
              <a:t>diffusion</a:t>
            </a:r>
            <a:r>
              <a:rPr lang="en-GB" sz="1800" dirty="0" smtClean="0"/>
              <a:t>; thermally activated jumps from site to site:</a:t>
            </a:r>
          </a:p>
          <a:p>
            <a:pPr marL="365125" lvl="1" indent="-282575">
              <a:spcBef>
                <a:spcPts val="600"/>
              </a:spcBef>
              <a:buSzPct val="80000"/>
              <a:buFont typeface="Wingdings 2" pitchFamily="18" charset="2"/>
              <a:buChar char=""/>
            </a:pPr>
            <a:endParaRPr lang="en-GB" sz="1800" dirty="0" smtClean="0"/>
          </a:p>
          <a:p>
            <a:pPr marL="365125" lvl="1" indent="-282575">
              <a:spcBef>
                <a:spcPts val="600"/>
              </a:spcBef>
              <a:buSzPct val="80000"/>
              <a:buFont typeface="Wingdings 2" pitchFamily="18" charset="2"/>
              <a:buChar char=""/>
            </a:pPr>
            <a:endParaRPr lang="en-GB" sz="1800" dirty="0" smtClean="0"/>
          </a:p>
          <a:p>
            <a:pPr marL="365125" lvl="1" indent="-282575">
              <a:spcBef>
                <a:spcPts val="600"/>
              </a:spcBef>
              <a:buSzPct val="80000"/>
              <a:buFont typeface="Wingdings 2" pitchFamily="18" charset="2"/>
              <a:buChar char=""/>
            </a:pPr>
            <a:endParaRPr lang="en-GB" sz="1800" dirty="0" smtClean="0"/>
          </a:p>
          <a:p>
            <a:pPr marL="365125" lvl="1" indent="-282575">
              <a:spcBef>
                <a:spcPts val="600"/>
              </a:spcBef>
              <a:buSzPct val="80000"/>
              <a:buFont typeface="Wingdings 2" pitchFamily="18" charset="2"/>
              <a:buChar char=""/>
            </a:pPr>
            <a:r>
              <a:rPr lang="en-GB" sz="1800" dirty="0" smtClean="0"/>
              <a:t>Note that </a:t>
            </a:r>
            <a:r>
              <a:rPr lang="en-GB" sz="1800" i="1" dirty="0" err="1" smtClean="0"/>
              <a:t>u</a:t>
            </a:r>
            <a:r>
              <a:rPr lang="en-GB" sz="1800" i="1" baseline="-25000" dirty="0" err="1" smtClean="0"/>
              <a:t>s</a:t>
            </a:r>
            <a:r>
              <a:rPr lang="en-GB" sz="1800" i="1" dirty="0" err="1" smtClean="0"/>
              <a:t>T</a:t>
            </a:r>
            <a:r>
              <a:rPr lang="en-GB" sz="1800" dirty="0" smtClean="0"/>
              <a:t> (and thus </a:t>
            </a:r>
            <a:r>
              <a:rPr lang="el-GR" sz="1800" i="1" dirty="0" smtClean="0"/>
              <a:t>σ</a:t>
            </a:r>
            <a:r>
              <a:rPr lang="nb-NO" sz="1800" i="1" baseline="-25000" dirty="0" err="1" smtClean="0"/>
              <a:t>s</a:t>
            </a:r>
            <a:r>
              <a:rPr lang="nb-NO" sz="1800" i="1" dirty="0" err="1" smtClean="0"/>
              <a:t>T</a:t>
            </a:r>
            <a:r>
              <a:rPr lang="nb-NO" sz="1800" dirty="0" smtClean="0"/>
              <a:t>) </a:t>
            </a:r>
            <a:r>
              <a:rPr lang="en-GB" sz="1800" dirty="0" smtClean="0"/>
              <a:t>is an exponential function of 1/T, and therefore the activation enthalpy may be extracted from the slope of a plot of </a:t>
            </a:r>
            <a:r>
              <a:rPr lang="en-GB" sz="1800" dirty="0" err="1" smtClean="0"/>
              <a:t>ln</a:t>
            </a:r>
            <a:r>
              <a:rPr lang="en-GB" sz="1800" dirty="0" smtClean="0"/>
              <a:t>(</a:t>
            </a:r>
            <a:r>
              <a:rPr lang="en-GB" sz="1800" i="1" dirty="0" err="1" smtClean="0"/>
              <a:t>u</a:t>
            </a:r>
            <a:r>
              <a:rPr lang="en-GB" sz="1800" i="1" baseline="-25000" dirty="0" err="1" smtClean="0"/>
              <a:t>s</a:t>
            </a:r>
            <a:r>
              <a:rPr lang="en-GB" sz="1800" i="1" dirty="0" err="1" smtClean="0"/>
              <a:t>T</a:t>
            </a:r>
            <a:r>
              <a:rPr lang="en-GB" sz="1800" dirty="0" smtClean="0"/>
              <a:t>) or</a:t>
            </a:r>
            <a:r>
              <a:rPr lang="en-GB" sz="1800" i="1" dirty="0" smtClean="0"/>
              <a:t> </a:t>
            </a:r>
            <a:r>
              <a:rPr lang="en-GB" sz="1800" dirty="0" smtClean="0"/>
              <a:t>log</a:t>
            </a:r>
            <a:r>
              <a:rPr lang="en-GB" sz="1800" i="1" dirty="0" smtClean="0"/>
              <a:t>(u</a:t>
            </a:r>
            <a:r>
              <a:rPr lang="nb-NO" sz="1800" i="1" baseline="-25000" dirty="0" err="1" smtClean="0"/>
              <a:t>s</a:t>
            </a:r>
            <a:r>
              <a:rPr lang="nb-NO" sz="1800" i="1" dirty="0" err="1" smtClean="0"/>
              <a:t>T</a:t>
            </a:r>
            <a:r>
              <a:rPr lang="nb-NO" sz="1800" i="1" dirty="0" smtClean="0"/>
              <a:t>)</a:t>
            </a:r>
            <a:r>
              <a:rPr lang="en-GB" sz="1800" dirty="0" smtClean="0"/>
              <a:t> versus 1/T (similar to an Arrhenius plot).</a:t>
            </a:r>
          </a:p>
          <a:p>
            <a:pPr marL="365125" lvl="1" indent="-282575">
              <a:spcBef>
                <a:spcPts val="600"/>
              </a:spcBef>
              <a:buSzPct val="80000"/>
              <a:buFont typeface="Wingdings 2" pitchFamily="18" charset="2"/>
              <a:buChar char=""/>
            </a:pPr>
            <a:endParaRPr lang="en-GB" sz="1800" dirty="0" smtClean="0"/>
          </a:p>
          <a:p>
            <a:pPr marL="365125" lvl="1" indent="-282575">
              <a:spcBef>
                <a:spcPts val="600"/>
              </a:spcBef>
              <a:buSzPct val="80000"/>
              <a:buFont typeface="Wingdings 2" pitchFamily="18" charset="2"/>
              <a:buChar char=""/>
            </a:pPr>
            <a:r>
              <a:rPr lang="en-GB" sz="1800" dirty="0" smtClean="0"/>
              <a:t>Such electronic charge carriers are called </a:t>
            </a:r>
            <a:r>
              <a:rPr lang="en-GB" sz="1800" b="1" dirty="0" smtClean="0"/>
              <a:t>small polarons</a:t>
            </a:r>
            <a:r>
              <a:rPr lang="en-GB" sz="1800" dirty="0" smtClean="0"/>
              <a:t> – the electron deeply trapped in the relaxation of the lattice around itself. Small </a:t>
            </a:r>
            <a:r>
              <a:rPr lang="en-GB" sz="1800" dirty="0" err="1" smtClean="0"/>
              <a:t>polaron</a:t>
            </a:r>
            <a:r>
              <a:rPr lang="en-GB" sz="1800" dirty="0" smtClean="0"/>
              <a:t> </a:t>
            </a:r>
            <a:r>
              <a:rPr lang="en-GB" sz="1800" dirty="0" err="1" smtClean="0"/>
              <a:t>mobilities</a:t>
            </a:r>
            <a:r>
              <a:rPr lang="en-GB" sz="1800" dirty="0" smtClean="0"/>
              <a:t> are orders of magnitude smaller than itinerant (metallic) </a:t>
            </a:r>
            <a:r>
              <a:rPr lang="en-GB" sz="1800" dirty="0" err="1" smtClean="0"/>
              <a:t>mobilities</a:t>
            </a:r>
            <a:r>
              <a:rPr lang="en-GB" sz="1800" dirty="0" smtClean="0"/>
              <a:t>.</a:t>
            </a:r>
          </a:p>
          <a:p>
            <a:pPr marL="365125" lvl="1" indent="-282575">
              <a:spcBef>
                <a:spcPts val="600"/>
              </a:spcBef>
              <a:buSzPct val="80000"/>
              <a:buFont typeface="Wingdings 2" pitchFamily="18" charset="2"/>
              <a:buChar char=""/>
            </a:pPr>
            <a:endParaRPr lang="en-GB" sz="1800" dirty="0" smtClean="0"/>
          </a:p>
          <a:p>
            <a:pPr marL="365125" lvl="1" indent="-282575">
              <a:spcBef>
                <a:spcPts val="600"/>
              </a:spcBef>
              <a:buSzPct val="80000"/>
              <a:buFont typeface="Wingdings 2" pitchFamily="18" charset="2"/>
              <a:buChar char=""/>
            </a:pPr>
            <a:r>
              <a:rPr lang="en-GB" sz="1800" dirty="0" smtClean="0"/>
              <a:t>Electronic charge carriers trapped in more shallow relaxations are called </a:t>
            </a:r>
            <a:r>
              <a:rPr lang="en-GB" sz="1800" b="1" dirty="0" smtClean="0"/>
              <a:t>large polarons</a:t>
            </a:r>
            <a:r>
              <a:rPr lang="en-GB" sz="1800" dirty="0" smtClean="0"/>
              <a:t> and have intermediate </a:t>
            </a:r>
            <a:r>
              <a:rPr lang="en-GB" sz="1800" dirty="0" err="1" smtClean="0"/>
              <a:t>mobilities</a:t>
            </a:r>
            <a:r>
              <a:rPr lang="en-GB" sz="1800" dirty="0" smtClean="0"/>
              <a:t>. </a:t>
            </a:r>
          </a:p>
          <a:p>
            <a:pPr marL="365125" lvl="1" indent="-282575">
              <a:spcBef>
                <a:spcPts val="600"/>
              </a:spcBef>
              <a:buSzPct val="80000"/>
              <a:buFont typeface="Wingdings 2" pitchFamily="18" charset="2"/>
              <a:buChar char=""/>
            </a:pPr>
            <a:endParaRPr lang="en-GB" sz="1800" dirty="0" smtClean="0"/>
          </a:p>
        </p:txBody>
      </p:sp>
      <p:graphicFrame>
        <p:nvGraphicFramePr>
          <p:cNvPr id="66562" name="Object 4"/>
          <p:cNvGraphicFramePr>
            <a:graphicFrameLocks noChangeAspect="1"/>
          </p:cNvGraphicFramePr>
          <p:nvPr/>
        </p:nvGraphicFramePr>
        <p:xfrm>
          <a:off x="1259632" y="1988840"/>
          <a:ext cx="5303936" cy="878231"/>
        </p:xfrm>
        <a:graphic>
          <a:graphicData uri="http://schemas.openxmlformats.org/presentationml/2006/ole">
            <mc:AlternateContent xmlns:mc="http://schemas.openxmlformats.org/markup-compatibility/2006">
              <mc:Choice xmlns:v="urn:schemas-microsoft-com:vml" Requires="v">
                <p:oleObj spid="_x0000_s66569" name="Equation" r:id="rId3" imgW="2450880" imgH="406080" progId="Equation.3">
                  <p:embed/>
                </p:oleObj>
              </mc:Choice>
              <mc:Fallback>
                <p:oleObj name="Equation" r:id="rId3" imgW="2450880" imgH="40608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988840"/>
                        <a:ext cx="5303936" cy="8782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576064"/>
          </a:xfrm>
        </p:spPr>
        <p:txBody>
          <a:bodyPr>
            <a:normAutofit/>
          </a:bodyPr>
          <a:lstStyle/>
          <a:p>
            <a:r>
              <a:rPr lang="en-GB" dirty="0" smtClean="0"/>
              <a:t>…before we continue…</a:t>
            </a:r>
            <a:r>
              <a:rPr lang="en-GB" dirty="0" err="1" smtClean="0"/>
              <a:t>Kirchhoff’s</a:t>
            </a:r>
            <a:r>
              <a:rPr lang="en-GB" dirty="0" smtClean="0"/>
              <a:t> laws</a:t>
            </a:r>
            <a:endParaRPr lang="en-GB" dirty="0"/>
          </a:p>
        </p:txBody>
      </p:sp>
      <p:sp>
        <p:nvSpPr>
          <p:cNvPr id="3" name="Content Placeholder 2"/>
          <p:cNvSpPr>
            <a:spLocks noGrp="1"/>
          </p:cNvSpPr>
          <p:nvPr>
            <p:ph idx="1"/>
          </p:nvPr>
        </p:nvSpPr>
        <p:spPr>
          <a:xfrm>
            <a:off x="395536" y="980728"/>
            <a:ext cx="5472608" cy="5191472"/>
          </a:xfrm>
        </p:spPr>
        <p:txBody>
          <a:bodyPr/>
          <a:lstStyle/>
          <a:p>
            <a:r>
              <a:rPr lang="en-US" sz="2000" dirty="0" smtClean="0"/>
              <a:t>Kirchhoff’s 1</a:t>
            </a:r>
            <a:r>
              <a:rPr lang="en-US" sz="2000" baseline="30000" dirty="0" smtClean="0"/>
              <a:t>st</a:t>
            </a:r>
            <a:r>
              <a:rPr lang="en-US" sz="2000" dirty="0" smtClean="0"/>
              <a:t> law: </a:t>
            </a:r>
          </a:p>
          <a:p>
            <a:pPr lvl="1"/>
            <a:r>
              <a:rPr lang="en-US" sz="1600" dirty="0" smtClean="0"/>
              <a:t>The sum of currents flowing into a branching point is equal to the sum of currents flowing out in the branches. </a:t>
            </a:r>
          </a:p>
          <a:p>
            <a:pPr lvl="1"/>
            <a:r>
              <a:rPr lang="en-US" sz="1600" dirty="0" smtClean="0"/>
              <a:t>In other words, the total current equals the sum of currents in all parallel pathways; current is summed in parallel. </a:t>
            </a:r>
          </a:p>
          <a:p>
            <a:pPr lvl="1"/>
            <a:r>
              <a:rPr lang="en-US" sz="1600" dirty="0" smtClean="0"/>
              <a:t>Since the voltage over each parallel branch is the same, the current flowing in each is proportional to the conductance (or inversely proportional to the resistance) of that branch.</a:t>
            </a:r>
            <a:endParaRPr lang="nb-NO" sz="1600" dirty="0" smtClean="0"/>
          </a:p>
          <a:p>
            <a:r>
              <a:rPr lang="en-US" sz="2000" dirty="0" err="1" smtClean="0"/>
              <a:t>Kirchhoffs</a:t>
            </a:r>
            <a:r>
              <a:rPr lang="en-US" sz="2000" dirty="0" smtClean="0"/>
              <a:t> 2</a:t>
            </a:r>
            <a:r>
              <a:rPr lang="en-US" sz="2000" baseline="30000" dirty="0" smtClean="0"/>
              <a:t>nd</a:t>
            </a:r>
            <a:r>
              <a:rPr lang="en-US" sz="2000" dirty="0" smtClean="0"/>
              <a:t> law: </a:t>
            </a:r>
          </a:p>
          <a:p>
            <a:pPr lvl="1"/>
            <a:r>
              <a:rPr lang="en-US" sz="1600" dirty="0" smtClean="0"/>
              <a:t>The sum of all potential changes (voltages) in a chosen direction around a closed circuit is zero. </a:t>
            </a:r>
          </a:p>
          <a:p>
            <a:pPr lvl="1"/>
            <a:r>
              <a:rPr lang="en-US" sz="1600" dirty="0" smtClean="0"/>
              <a:t>In other words, voltages are summed in series. </a:t>
            </a:r>
          </a:p>
          <a:p>
            <a:pPr lvl="1"/>
            <a:r>
              <a:rPr lang="en-US" sz="1600" dirty="0" smtClean="0"/>
              <a:t>Since the current is the same in all serial parts of the circuit, the voltage over each part is proportional to the resistance of that part.</a:t>
            </a:r>
            <a:endParaRPr lang="nb-NO" sz="1600" dirty="0" smtClean="0"/>
          </a:p>
          <a:p>
            <a:endParaRPr lang="en-GB" sz="2000" dirty="0"/>
          </a:p>
        </p:txBody>
      </p:sp>
      <p:pic>
        <p:nvPicPr>
          <p:cNvPr id="123906" name="irc_mi" descr="0011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2996" y="1913384"/>
            <a:ext cx="3143500" cy="15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6559" y="4365104"/>
            <a:ext cx="2927929"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Resistance measurements</a:t>
            </a:r>
            <a:endParaRPr lang="en-GB" dirty="0"/>
          </a:p>
        </p:txBody>
      </p:sp>
      <p:sp>
        <p:nvSpPr>
          <p:cNvPr id="4" name="Content Placeholder 3"/>
          <p:cNvSpPr>
            <a:spLocks noGrp="1"/>
          </p:cNvSpPr>
          <p:nvPr>
            <p:ph idx="1"/>
          </p:nvPr>
        </p:nvSpPr>
        <p:spPr/>
        <p:txBody>
          <a:bodyPr/>
          <a:lstStyle/>
          <a:p>
            <a:r>
              <a:rPr lang="en-GB" dirty="0" smtClean="0"/>
              <a:t>Historically, resistance was measured by Wheatstone bridges </a:t>
            </a:r>
            <a:endParaRPr lang="en-GB" dirty="0"/>
          </a:p>
        </p:txBody>
      </p:sp>
      <p:pic>
        <p:nvPicPr>
          <p:cNvPr id="75778" name="Picture 2" descr="http://quartus.biz/resources/whitepaper/load_extraction/img/wheatstone_bridge.jpg"/>
          <p:cNvPicPr>
            <a:picLocks noChangeAspect="1" noChangeArrowheads="1"/>
          </p:cNvPicPr>
          <p:nvPr/>
        </p:nvPicPr>
        <p:blipFill>
          <a:blip r:embed="rId2" cstate="print"/>
          <a:srcRect/>
          <a:stretch>
            <a:fillRect/>
          </a:stretch>
        </p:blipFill>
        <p:spPr bwMode="auto">
          <a:xfrm>
            <a:off x="1115616" y="3212976"/>
            <a:ext cx="2664296" cy="2640613"/>
          </a:xfrm>
          <a:prstGeom prst="rect">
            <a:avLst/>
          </a:prstGeom>
          <a:noFill/>
        </p:spPr>
      </p:pic>
      <p:pic>
        <p:nvPicPr>
          <p:cNvPr id="75782" name="Picture 6" descr="http://physics.kenyon.edu/EarlyApparatus/Electrical_Measurements/Wheatstone_Bridge/Greenslade164a.JPG"/>
          <p:cNvPicPr>
            <a:picLocks noChangeAspect="1" noChangeArrowheads="1"/>
          </p:cNvPicPr>
          <p:nvPr/>
        </p:nvPicPr>
        <p:blipFill>
          <a:blip r:embed="rId3" cstate="print"/>
          <a:srcRect/>
          <a:stretch>
            <a:fillRect/>
          </a:stretch>
        </p:blipFill>
        <p:spPr bwMode="auto">
          <a:xfrm>
            <a:off x="5148064" y="3163003"/>
            <a:ext cx="2448272" cy="2675707"/>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trulsn\My Documents\KJMMENA4010\Figures\Multimeters-2-4.JPG"/>
          <p:cNvPicPr>
            <a:picLocks noChangeAspect="1" noChangeArrowheads="1"/>
          </p:cNvPicPr>
          <p:nvPr/>
        </p:nvPicPr>
        <p:blipFill>
          <a:blip r:link="rId2" cstate="print"/>
          <a:srcRect/>
          <a:stretch>
            <a:fillRect/>
          </a:stretch>
        </p:blipFill>
        <p:spPr bwMode="auto">
          <a:xfrm>
            <a:off x="3848354" y="3422947"/>
            <a:ext cx="5295646" cy="2166293"/>
          </a:xfrm>
          <a:prstGeom prst="rect">
            <a:avLst/>
          </a:prstGeom>
          <a:noFill/>
          <a:ln w="9525">
            <a:noFill/>
            <a:miter lim="800000"/>
            <a:headEnd/>
            <a:tailEnd/>
          </a:ln>
        </p:spPr>
      </p:pic>
      <p:sp>
        <p:nvSpPr>
          <p:cNvPr id="2" name="Title 1"/>
          <p:cNvSpPr>
            <a:spLocks noGrp="1"/>
          </p:cNvSpPr>
          <p:nvPr>
            <p:ph type="title"/>
          </p:nvPr>
        </p:nvSpPr>
        <p:spPr>
          <a:xfrm>
            <a:off x="323528" y="188640"/>
            <a:ext cx="8712968" cy="648072"/>
          </a:xfrm>
        </p:spPr>
        <p:txBody>
          <a:bodyPr>
            <a:normAutofit fontScale="90000"/>
          </a:bodyPr>
          <a:lstStyle/>
          <a:p>
            <a:r>
              <a:rPr lang="en-GB" dirty="0" smtClean="0"/>
              <a:t>Modern voltage, current, and resistance measurements </a:t>
            </a:r>
            <a:endParaRPr lang="en-GB" dirty="0"/>
          </a:p>
        </p:txBody>
      </p:sp>
      <p:sp>
        <p:nvSpPr>
          <p:cNvPr id="3" name="Content Placeholder 2"/>
          <p:cNvSpPr>
            <a:spLocks noGrp="1"/>
          </p:cNvSpPr>
          <p:nvPr>
            <p:ph idx="1"/>
          </p:nvPr>
        </p:nvSpPr>
        <p:spPr>
          <a:xfrm>
            <a:off x="251520" y="1052736"/>
            <a:ext cx="5400600" cy="5119464"/>
          </a:xfrm>
        </p:spPr>
        <p:txBody>
          <a:bodyPr/>
          <a:lstStyle/>
          <a:p>
            <a:r>
              <a:rPr lang="en-GB" sz="2000" dirty="0" smtClean="0"/>
              <a:t>Measure voltage</a:t>
            </a:r>
          </a:p>
          <a:p>
            <a:pPr lvl="1"/>
            <a:r>
              <a:rPr lang="en-GB" sz="1800" dirty="0" smtClean="0"/>
              <a:t>Voltmeter (high input resistance) or Electrometer (very high input resistance)</a:t>
            </a:r>
          </a:p>
          <a:p>
            <a:endParaRPr lang="en-GB" sz="2000" dirty="0" smtClean="0"/>
          </a:p>
          <a:p>
            <a:r>
              <a:rPr lang="en-GB" sz="2000" dirty="0" smtClean="0"/>
              <a:t>Measure current</a:t>
            </a:r>
          </a:p>
          <a:p>
            <a:pPr lvl="1"/>
            <a:r>
              <a:rPr lang="en-GB" sz="1800" dirty="0" smtClean="0"/>
              <a:t>In modern devices, current is measured by measuring the voltage over a standard resistor R</a:t>
            </a:r>
            <a:r>
              <a:rPr lang="en-GB" sz="1800" baseline="-25000" dirty="0" smtClean="0"/>
              <a:t>S</a:t>
            </a:r>
          </a:p>
          <a:p>
            <a:pPr lvl="1"/>
            <a:endParaRPr lang="en-GB" sz="1800" dirty="0" smtClean="0"/>
          </a:p>
          <a:p>
            <a:pPr>
              <a:buNone/>
            </a:pPr>
            <a:r>
              <a:rPr lang="en-GB" sz="2000" dirty="0" smtClean="0"/>
              <a:t>	Ohm’s law</a:t>
            </a:r>
          </a:p>
          <a:p>
            <a:pPr lvl="1"/>
            <a:r>
              <a:rPr lang="en-GB" sz="1800" dirty="0" smtClean="0"/>
              <a:t>I = U</a:t>
            </a:r>
            <a:r>
              <a:rPr lang="en-GB" sz="1800" baseline="-25000" dirty="0" smtClean="0"/>
              <a:t>S</a:t>
            </a:r>
            <a:r>
              <a:rPr lang="en-GB" sz="1800" dirty="0" smtClean="0"/>
              <a:t>/R</a:t>
            </a:r>
            <a:r>
              <a:rPr lang="en-GB" sz="1800" baseline="-25000" dirty="0" smtClean="0"/>
              <a:t>S</a:t>
            </a:r>
          </a:p>
          <a:p>
            <a:endParaRPr lang="en-GB" sz="2000" dirty="0" smtClean="0"/>
          </a:p>
          <a:p>
            <a:r>
              <a:rPr lang="en-GB" sz="2000" dirty="0" smtClean="0"/>
              <a:t>Measure resistance</a:t>
            </a:r>
          </a:p>
          <a:p>
            <a:pPr lvl="1"/>
            <a:r>
              <a:rPr lang="en-GB" sz="1800" dirty="0" smtClean="0"/>
              <a:t>Compare voltage U</a:t>
            </a:r>
            <a:r>
              <a:rPr lang="en-GB" sz="1800" baseline="-25000" dirty="0" smtClean="0"/>
              <a:t>D</a:t>
            </a:r>
            <a:r>
              <a:rPr lang="en-GB" sz="1800" dirty="0" smtClean="0"/>
              <a:t> over sample resistor R</a:t>
            </a:r>
            <a:r>
              <a:rPr lang="en-GB" sz="1800" baseline="-25000" dirty="0" smtClean="0"/>
              <a:t>D</a:t>
            </a:r>
            <a:r>
              <a:rPr lang="en-GB" sz="1800" dirty="0" smtClean="0"/>
              <a:t> with voltage U</a:t>
            </a:r>
            <a:r>
              <a:rPr lang="en-GB" sz="1800" baseline="-25000" dirty="0" smtClean="0"/>
              <a:t>S</a:t>
            </a:r>
            <a:r>
              <a:rPr lang="en-GB" sz="1800" dirty="0" smtClean="0"/>
              <a:t> over standard resistor R</a:t>
            </a:r>
            <a:r>
              <a:rPr lang="en-GB" sz="1800" baseline="-25000" dirty="0" smtClean="0"/>
              <a:t>S</a:t>
            </a:r>
            <a:endParaRPr lang="en-GB" sz="1800" baseline="-25000" dirty="0"/>
          </a:p>
        </p:txBody>
      </p:sp>
    </p:spTree>
  </p:cSld>
  <p:clrMapOvr>
    <a:masterClrMapping/>
  </p:clrMapOvr>
  <p:transition spd="med">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648072"/>
          </a:xfrm>
        </p:spPr>
        <p:txBody>
          <a:bodyPr/>
          <a:lstStyle/>
          <a:p>
            <a:r>
              <a:rPr lang="en-GB" dirty="0" smtClean="0"/>
              <a:t>Internal resistance and load resistance</a:t>
            </a:r>
            <a:endParaRPr lang="en-GB" dirty="0"/>
          </a:p>
        </p:txBody>
      </p:sp>
      <p:sp>
        <p:nvSpPr>
          <p:cNvPr id="3" name="Content Placeholder 2"/>
          <p:cNvSpPr>
            <a:spLocks noGrp="1"/>
          </p:cNvSpPr>
          <p:nvPr>
            <p:ph idx="1"/>
          </p:nvPr>
        </p:nvSpPr>
        <p:spPr>
          <a:xfrm>
            <a:off x="539552" y="1268760"/>
            <a:ext cx="4968552" cy="4903440"/>
          </a:xfrm>
        </p:spPr>
        <p:txBody>
          <a:bodyPr/>
          <a:lstStyle/>
          <a:p>
            <a:r>
              <a:rPr lang="en-GB" sz="1800" dirty="0" smtClean="0"/>
              <a:t>Voltage sources have effective internal resistance </a:t>
            </a:r>
            <a:r>
              <a:rPr lang="en-GB" sz="1800" i="1" dirty="0" err="1" smtClean="0"/>
              <a:t>R</a:t>
            </a:r>
            <a:r>
              <a:rPr lang="en-GB" sz="1800" i="1" baseline="-25000" dirty="0" err="1" smtClean="0"/>
              <a:t>i</a:t>
            </a:r>
            <a:endParaRPr lang="en-GB" sz="1800" i="1" baseline="-25000" dirty="0" smtClean="0"/>
          </a:p>
          <a:p>
            <a:pPr lvl="1"/>
            <a:r>
              <a:rPr lang="en-GB" sz="1600" dirty="0" smtClean="0"/>
              <a:t>From transport (</a:t>
            </a:r>
            <a:r>
              <a:rPr lang="en-GB" sz="1600" dirty="0" err="1" smtClean="0"/>
              <a:t>ohmic</a:t>
            </a:r>
            <a:r>
              <a:rPr lang="en-GB" sz="1600" dirty="0" smtClean="0"/>
              <a:t>) or reaction kinetics (electrochemical)</a:t>
            </a:r>
          </a:p>
          <a:p>
            <a:pPr lvl="1"/>
            <a:endParaRPr lang="en-GB" sz="1600" dirty="0" smtClean="0"/>
          </a:p>
          <a:p>
            <a:r>
              <a:rPr lang="en-GB" sz="1800" dirty="0" smtClean="0"/>
              <a:t>Voltage measurement devices have a finite inherent load resistance </a:t>
            </a:r>
            <a:r>
              <a:rPr lang="en-GB" sz="1800" i="1" dirty="0" err="1" smtClean="0"/>
              <a:t>R</a:t>
            </a:r>
            <a:r>
              <a:rPr lang="en-GB" sz="1800" i="1" baseline="-25000" dirty="0" err="1" smtClean="0"/>
              <a:t>l</a:t>
            </a:r>
            <a:r>
              <a:rPr lang="en-GB" sz="1800" i="1" dirty="0" smtClean="0"/>
              <a:t> .</a:t>
            </a:r>
          </a:p>
          <a:p>
            <a:pPr lvl="1"/>
            <a:r>
              <a:rPr lang="en-GB" sz="1600" dirty="0" smtClean="0"/>
              <a:t>Big, but not infinitely big.</a:t>
            </a:r>
          </a:p>
          <a:p>
            <a:endParaRPr lang="en-GB" sz="1800" dirty="0" smtClean="0"/>
          </a:p>
          <a:p>
            <a:r>
              <a:rPr lang="en-GB" sz="1800" dirty="0" smtClean="0"/>
              <a:t>Delivery and measurement of voltage is only efficient and accurate if </a:t>
            </a:r>
            <a:r>
              <a:rPr lang="en-GB" sz="1800" i="1" dirty="0" err="1" smtClean="0"/>
              <a:t>R</a:t>
            </a:r>
            <a:r>
              <a:rPr lang="en-GB" sz="1800" i="1" baseline="-25000" dirty="0" err="1" smtClean="0"/>
              <a:t>l</a:t>
            </a:r>
            <a:r>
              <a:rPr lang="en-GB" sz="1800" dirty="0" smtClean="0"/>
              <a:t> &gt;&gt; </a:t>
            </a:r>
            <a:r>
              <a:rPr lang="en-GB" sz="1800" i="1" dirty="0" err="1" smtClean="0"/>
              <a:t>R</a:t>
            </a:r>
            <a:r>
              <a:rPr lang="en-GB" sz="1800" i="1" baseline="-25000" dirty="0" err="1" smtClean="0"/>
              <a:t>i</a:t>
            </a:r>
            <a:r>
              <a:rPr lang="en-GB" sz="1800" dirty="0" smtClean="0"/>
              <a:t>.</a:t>
            </a:r>
          </a:p>
          <a:p>
            <a:endParaRPr lang="en-GB" sz="1800" dirty="0" smtClean="0"/>
          </a:p>
          <a:p>
            <a:r>
              <a:rPr lang="en-GB" sz="1800" dirty="0" smtClean="0"/>
              <a:t>Modern MOSFET transistors ensure high </a:t>
            </a:r>
            <a:r>
              <a:rPr lang="en-GB" sz="1800" i="1" dirty="0" err="1" smtClean="0"/>
              <a:t>R</a:t>
            </a:r>
            <a:r>
              <a:rPr lang="en-GB" sz="1800" i="1" baseline="-25000" dirty="0" err="1" smtClean="0"/>
              <a:t>l</a:t>
            </a:r>
            <a:r>
              <a:rPr lang="en-GB" sz="1800" dirty="0" smtClean="0"/>
              <a:t> in all devices.</a:t>
            </a:r>
            <a:endParaRPr lang="en-GB" sz="1800" dirty="0"/>
          </a:p>
        </p:txBody>
      </p:sp>
      <p:pic>
        <p:nvPicPr>
          <p:cNvPr id="36866" name="Picture 2" descr="C:\Documents and Settings\trulsn\My Documents\KJMMENA4010\Figures\Output-input-R.JPG"/>
          <p:cNvPicPr>
            <a:picLocks noChangeAspect="1" noChangeArrowheads="1"/>
          </p:cNvPicPr>
          <p:nvPr/>
        </p:nvPicPr>
        <p:blipFill>
          <a:blip r:link="rId2" cstate="print"/>
          <a:srcRect/>
          <a:stretch>
            <a:fillRect/>
          </a:stretch>
        </p:blipFill>
        <p:spPr bwMode="auto">
          <a:xfrm>
            <a:off x="5724128" y="980728"/>
            <a:ext cx="2843808" cy="1808978"/>
          </a:xfrm>
          <a:prstGeom prst="rect">
            <a:avLst/>
          </a:prstGeom>
          <a:noFill/>
          <a:ln w="9525">
            <a:noFill/>
            <a:miter lim="800000"/>
            <a:headEnd/>
            <a:tailEnd/>
          </a:ln>
        </p:spPr>
      </p:pic>
      <p:pic>
        <p:nvPicPr>
          <p:cNvPr id="5" name="Picture 4" descr="C:\Documents and Settings\trulsn\My Documents\KJMMENA4010\Figures\WDC-19-24-MOSFET.JPG"/>
          <p:cNvPicPr>
            <a:picLocks noChangeAspect="1" noChangeArrowheads="1"/>
          </p:cNvPicPr>
          <p:nvPr/>
        </p:nvPicPr>
        <p:blipFill>
          <a:blip r:link="rId3" cstate="print"/>
          <a:srcRect/>
          <a:stretch>
            <a:fillRect/>
          </a:stretch>
        </p:blipFill>
        <p:spPr bwMode="auto">
          <a:xfrm>
            <a:off x="5625975" y="4725144"/>
            <a:ext cx="3518025" cy="1584176"/>
          </a:xfrm>
          <a:prstGeom prst="rect">
            <a:avLst/>
          </a:prstGeom>
          <a:noFill/>
          <a:ln w="9525">
            <a:noFill/>
            <a:miter lim="800000"/>
            <a:headEnd/>
            <a:tailEnd/>
          </a:ln>
        </p:spPr>
      </p:pic>
      <p:pic>
        <p:nvPicPr>
          <p:cNvPr id="6" name="Picture 3" descr="C:\Documents and Settings\trulsn\My Documents\KJMMENA4010\Figures\WDC-19-22-transistor.JPG"/>
          <p:cNvPicPr>
            <a:picLocks noChangeAspect="1" noChangeArrowheads="1"/>
          </p:cNvPicPr>
          <p:nvPr/>
        </p:nvPicPr>
        <p:blipFill>
          <a:blip r:link="rId4" cstate="print"/>
          <a:srcRect/>
          <a:stretch>
            <a:fillRect/>
          </a:stretch>
        </p:blipFill>
        <p:spPr bwMode="auto">
          <a:xfrm>
            <a:off x="5654155" y="2636912"/>
            <a:ext cx="2950293" cy="1985567"/>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trulsn\My Documents\KJMMENA4010\Figures\Multimeters-2-4.JPG"/>
          <p:cNvPicPr>
            <a:picLocks noChangeAspect="1" noChangeArrowheads="1"/>
          </p:cNvPicPr>
          <p:nvPr/>
        </p:nvPicPr>
        <p:blipFill>
          <a:blip r:link="rId2" cstate="print"/>
          <a:srcRect/>
          <a:stretch>
            <a:fillRect/>
          </a:stretch>
        </p:blipFill>
        <p:spPr bwMode="auto">
          <a:xfrm>
            <a:off x="5044044" y="1340768"/>
            <a:ext cx="4048651" cy="1656184"/>
          </a:xfrm>
          <a:prstGeom prst="rect">
            <a:avLst/>
          </a:prstGeom>
          <a:noFill/>
          <a:ln w="9525">
            <a:noFill/>
            <a:miter lim="800000"/>
            <a:headEnd/>
            <a:tailEnd/>
          </a:ln>
        </p:spPr>
      </p:pic>
      <p:sp>
        <p:nvSpPr>
          <p:cNvPr id="2" name="Title 1"/>
          <p:cNvSpPr>
            <a:spLocks noGrp="1"/>
          </p:cNvSpPr>
          <p:nvPr>
            <p:ph type="title"/>
          </p:nvPr>
        </p:nvSpPr>
        <p:spPr>
          <a:xfrm>
            <a:off x="827584" y="188640"/>
            <a:ext cx="7416824" cy="1080120"/>
          </a:xfrm>
        </p:spPr>
        <p:txBody>
          <a:bodyPr>
            <a:noAutofit/>
          </a:bodyPr>
          <a:lstStyle/>
          <a:p>
            <a:r>
              <a:rPr lang="nb-NO" dirty="0" smtClean="0"/>
              <a:t>2, 3, and 4 </a:t>
            </a:r>
            <a:r>
              <a:rPr lang="nb-NO" dirty="0" err="1" smtClean="0"/>
              <a:t>electrode</a:t>
            </a:r>
            <a:r>
              <a:rPr lang="nb-NO" dirty="0" smtClean="0"/>
              <a:t> </a:t>
            </a:r>
            <a:r>
              <a:rPr lang="nb-NO" dirty="0" err="1" smtClean="0"/>
              <a:t>measurements</a:t>
            </a:r>
            <a:r>
              <a:rPr lang="nb-NO" dirty="0" smtClean="0"/>
              <a:t> </a:t>
            </a:r>
            <a:r>
              <a:rPr lang="nb-NO" dirty="0" err="1" smtClean="0"/>
              <a:t>of</a:t>
            </a:r>
            <a:r>
              <a:rPr lang="nb-NO" dirty="0" smtClean="0"/>
              <a:t> </a:t>
            </a:r>
            <a:r>
              <a:rPr lang="nb-NO" dirty="0" err="1" smtClean="0"/>
              <a:t>resistance</a:t>
            </a:r>
            <a:r>
              <a:rPr lang="nb-NO" dirty="0" smtClean="0"/>
              <a:t> and </a:t>
            </a:r>
            <a:r>
              <a:rPr lang="nb-NO" dirty="0" err="1" smtClean="0"/>
              <a:t>conductance</a:t>
            </a:r>
            <a:endParaRPr lang="en-GB" dirty="0"/>
          </a:p>
        </p:txBody>
      </p:sp>
      <p:sp>
        <p:nvSpPr>
          <p:cNvPr id="3" name="Content Placeholder 2"/>
          <p:cNvSpPr>
            <a:spLocks noGrp="1"/>
          </p:cNvSpPr>
          <p:nvPr>
            <p:ph idx="1"/>
          </p:nvPr>
        </p:nvSpPr>
        <p:spPr>
          <a:xfrm>
            <a:off x="179512" y="1268760"/>
            <a:ext cx="5184576" cy="5112568"/>
          </a:xfrm>
        </p:spPr>
        <p:txBody>
          <a:bodyPr/>
          <a:lstStyle/>
          <a:p>
            <a:r>
              <a:rPr lang="en-GB" sz="1800" dirty="0" smtClean="0"/>
              <a:t>Current flows through the voltage source of the measuring device, the standard resistor </a:t>
            </a:r>
            <a:r>
              <a:rPr lang="en-GB" sz="1800" dirty="0" err="1" smtClean="0"/>
              <a:t>R</a:t>
            </a:r>
            <a:r>
              <a:rPr lang="en-GB" sz="1800" baseline="-25000" dirty="0" err="1" smtClean="0"/>
              <a:t>s</a:t>
            </a:r>
            <a:r>
              <a:rPr lang="en-GB" sz="1800" dirty="0" smtClean="0"/>
              <a:t>, the sample and its electrodes, and all connections in between.</a:t>
            </a:r>
          </a:p>
          <a:p>
            <a:r>
              <a:rPr lang="en-GB" sz="1800" dirty="0" smtClean="0"/>
              <a:t>The device measures voltage using the same 2 terminals or through separate terminals, so as to have 4 in total.</a:t>
            </a:r>
          </a:p>
          <a:p>
            <a:r>
              <a:rPr lang="en-GB" sz="1800" dirty="0" smtClean="0"/>
              <a:t>The voltage circuit itself is of high impedance, has virtually no current, and introduces no voltage drop. </a:t>
            </a:r>
          </a:p>
          <a:p>
            <a:r>
              <a:rPr lang="en-GB" sz="1800" dirty="0" smtClean="0"/>
              <a:t>The voltage drop and hence the calculated resistance/conductance is between where the voltage contacts meet the current circuit.</a:t>
            </a:r>
          </a:p>
          <a:p>
            <a:r>
              <a:rPr lang="en-GB" sz="1800" dirty="0" smtClean="0"/>
              <a:t>By placing them nearer the sample, you can eliminate voltage drops (resistance) in connections, wires, and one or both electrodes.</a:t>
            </a:r>
          </a:p>
          <a:p>
            <a:endParaRPr lang="en-GB" sz="1800" dirty="0"/>
          </a:p>
        </p:txBody>
      </p:sp>
      <p:pic>
        <p:nvPicPr>
          <p:cNvPr id="37891" name="Picture 3" descr="C:\Documents and Settings\trulsn\My Documents\KJMMENA4010\Figures\Multimeter-4-wire.JPG"/>
          <p:cNvPicPr>
            <a:picLocks noChangeAspect="1" noChangeArrowheads="1"/>
          </p:cNvPicPr>
          <p:nvPr/>
        </p:nvPicPr>
        <p:blipFill>
          <a:blip r:link="rId3" cstate="print"/>
          <a:srcRect/>
          <a:stretch>
            <a:fillRect/>
          </a:stretch>
        </p:blipFill>
        <p:spPr bwMode="auto">
          <a:xfrm>
            <a:off x="5436096" y="2996952"/>
            <a:ext cx="2614577" cy="1800200"/>
          </a:xfrm>
          <a:prstGeom prst="rect">
            <a:avLst/>
          </a:prstGeom>
          <a:noFill/>
          <a:ln w="9525">
            <a:noFill/>
            <a:miter lim="800000"/>
            <a:headEnd/>
            <a:tailEnd/>
          </a:ln>
        </p:spPr>
      </p:pic>
      <p:pic>
        <p:nvPicPr>
          <p:cNvPr id="37892" name="Picture 4" descr="C:\Documents and Settings\trulsn\My Documents\KJMMENA4010\Figures\Multimeter-4-electrode.JPG"/>
          <p:cNvPicPr>
            <a:picLocks noChangeAspect="1" noChangeArrowheads="1"/>
          </p:cNvPicPr>
          <p:nvPr/>
        </p:nvPicPr>
        <p:blipFill>
          <a:blip r:link="rId4" cstate="print"/>
          <a:srcRect/>
          <a:stretch>
            <a:fillRect/>
          </a:stretch>
        </p:blipFill>
        <p:spPr bwMode="auto">
          <a:xfrm>
            <a:off x="5436096" y="4656467"/>
            <a:ext cx="2592288" cy="1906951"/>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74320"/>
            <a:ext cx="8250120" cy="5242912"/>
          </a:xfrm>
        </p:spPr>
        <p:txBody>
          <a:bodyPr>
            <a:normAutofit/>
          </a:bodyPr>
          <a:lstStyle/>
          <a:p>
            <a:pPr algn="ctr"/>
            <a:r>
              <a:rPr lang="en-GB" sz="3600" dirty="0" smtClean="0"/>
              <a:t>Impedance spectroscopy</a:t>
            </a:r>
            <a:endParaRPr lang="en-GB" sz="3600" dirty="0"/>
          </a:p>
        </p:txBody>
      </p:sp>
    </p:spTree>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8330128" cy="936104"/>
          </a:xfrm>
        </p:spPr>
        <p:txBody>
          <a:bodyPr>
            <a:normAutofit fontScale="90000"/>
          </a:bodyPr>
          <a:lstStyle/>
          <a:p>
            <a:r>
              <a:rPr lang="en-GB" dirty="0" smtClean="0"/>
              <a:t>Impedance spectroscopy (IS)</a:t>
            </a:r>
            <a:br>
              <a:rPr lang="en-GB" dirty="0" smtClean="0"/>
            </a:br>
            <a:r>
              <a:rPr lang="en-GB" dirty="0" smtClean="0"/>
              <a:t>(= Electrochemical impedance spectroscopy (EIS))</a:t>
            </a:r>
            <a:endParaRPr lang="en-GB" dirty="0"/>
          </a:p>
        </p:txBody>
      </p:sp>
      <p:sp>
        <p:nvSpPr>
          <p:cNvPr id="3" name="Content Placeholder 2"/>
          <p:cNvSpPr>
            <a:spLocks noGrp="1"/>
          </p:cNvSpPr>
          <p:nvPr>
            <p:ph idx="1"/>
          </p:nvPr>
        </p:nvSpPr>
        <p:spPr>
          <a:xfrm>
            <a:off x="107504" y="1628800"/>
            <a:ext cx="8928992" cy="4543400"/>
          </a:xfrm>
        </p:spPr>
        <p:txBody>
          <a:bodyPr/>
          <a:lstStyle/>
          <a:p>
            <a:pPr lvl="1" eaLnBrk="1" hangingPunct="1"/>
            <a:r>
              <a:rPr lang="nb-NO" sz="1800" dirty="0" err="1" smtClean="0"/>
              <a:t>Name</a:t>
            </a:r>
            <a:r>
              <a:rPr lang="nb-NO" sz="1800" dirty="0" smtClean="0"/>
              <a:t> </a:t>
            </a:r>
            <a:r>
              <a:rPr lang="nb-NO" sz="1800" dirty="0" err="1" smtClean="0"/>
              <a:t>stems</a:t>
            </a:r>
            <a:r>
              <a:rPr lang="nb-NO" sz="1800" dirty="0" smtClean="0"/>
              <a:t> from </a:t>
            </a:r>
            <a:r>
              <a:rPr lang="nb-NO" sz="1800" dirty="0" err="1" smtClean="0"/>
              <a:t>historical</a:t>
            </a:r>
            <a:r>
              <a:rPr lang="nb-NO" sz="1800" dirty="0" smtClean="0"/>
              <a:t> </a:t>
            </a:r>
            <a:r>
              <a:rPr lang="nb-NO" sz="1800" dirty="0" err="1" smtClean="0"/>
              <a:t>use</a:t>
            </a:r>
            <a:r>
              <a:rPr lang="nb-NO" sz="1800" dirty="0" smtClean="0"/>
              <a:t> </a:t>
            </a:r>
            <a:r>
              <a:rPr lang="nb-NO" sz="1800" dirty="0" err="1" smtClean="0"/>
              <a:t>of</a:t>
            </a:r>
            <a:r>
              <a:rPr lang="nb-NO" sz="1800" dirty="0" smtClean="0"/>
              <a:t> </a:t>
            </a:r>
            <a:r>
              <a:rPr lang="nb-NO" sz="1800" dirty="0" err="1" smtClean="0"/>
              <a:t>oscilloscopes</a:t>
            </a:r>
            <a:r>
              <a:rPr lang="nb-NO" sz="1800" dirty="0" smtClean="0"/>
              <a:t> to </a:t>
            </a:r>
            <a:r>
              <a:rPr lang="nb-NO" sz="1800" dirty="0" err="1" smtClean="0"/>
              <a:t>record</a:t>
            </a:r>
            <a:r>
              <a:rPr lang="nb-NO" sz="1800" dirty="0" smtClean="0"/>
              <a:t> amplitude and </a:t>
            </a:r>
            <a:r>
              <a:rPr lang="nb-NO" sz="1800" dirty="0" err="1" smtClean="0"/>
              <a:t>phase</a:t>
            </a:r>
            <a:endParaRPr lang="nb-NO" sz="1800" dirty="0" smtClean="0"/>
          </a:p>
          <a:p>
            <a:pPr lvl="1" eaLnBrk="1" hangingPunct="1"/>
            <a:r>
              <a:rPr lang="nb-NO" sz="1800" dirty="0" smtClean="0"/>
              <a:t>Better </a:t>
            </a:r>
            <a:r>
              <a:rPr lang="nb-NO" sz="1800" dirty="0" err="1" smtClean="0"/>
              <a:t>name</a:t>
            </a:r>
            <a:r>
              <a:rPr lang="nb-NO" sz="1800" dirty="0" smtClean="0"/>
              <a:t> </a:t>
            </a:r>
            <a:r>
              <a:rPr lang="nb-NO" sz="1800" dirty="0" err="1" smtClean="0"/>
              <a:t>today</a:t>
            </a:r>
            <a:r>
              <a:rPr lang="nb-NO" sz="1800" dirty="0" smtClean="0"/>
              <a:t> </a:t>
            </a:r>
            <a:r>
              <a:rPr lang="nb-NO" sz="1800" dirty="0" err="1" smtClean="0"/>
              <a:t>might</a:t>
            </a:r>
            <a:r>
              <a:rPr lang="nb-NO" sz="1800" dirty="0" smtClean="0"/>
              <a:t> be </a:t>
            </a:r>
            <a:r>
              <a:rPr lang="nb-NO" sz="1800" dirty="0" err="1" smtClean="0"/>
              <a:t>impedance</a:t>
            </a:r>
            <a:r>
              <a:rPr lang="nb-NO" sz="1800" dirty="0" smtClean="0"/>
              <a:t> </a:t>
            </a:r>
            <a:r>
              <a:rPr lang="nb-NO" sz="1800" dirty="0" err="1" smtClean="0"/>
              <a:t>spectrometry</a:t>
            </a:r>
            <a:r>
              <a:rPr lang="nb-NO" sz="1800" dirty="0" smtClean="0"/>
              <a:t> </a:t>
            </a:r>
          </a:p>
          <a:p>
            <a:pPr lvl="1" eaLnBrk="1" hangingPunct="1"/>
            <a:endParaRPr lang="nb-NO" sz="1800" dirty="0" smtClean="0"/>
          </a:p>
          <a:p>
            <a:pPr lvl="1" eaLnBrk="1" hangingPunct="1"/>
            <a:r>
              <a:rPr lang="nb-NO" sz="1800" dirty="0" err="1" smtClean="0"/>
              <a:t>Use</a:t>
            </a:r>
            <a:r>
              <a:rPr lang="nb-NO" sz="1800" dirty="0" smtClean="0"/>
              <a:t> AC </a:t>
            </a:r>
            <a:r>
              <a:rPr lang="nb-NO" sz="1800" dirty="0" err="1" smtClean="0"/>
              <a:t>current</a:t>
            </a:r>
            <a:r>
              <a:rPr lang="nb-NO" sz="1800" dirty="0" smtClean="0"/>
              <a:t> and </a:t>
            </a:r>
            <a:r>
              <a:rPr lang="nb-NO" sz="1800" dirty="0" err="1" smtClean="0"/>
              <a:t>voltage</a:t>
            </a:r>
            <a:r>
              <a:rPr lang="nb-NO" sz="1800" dirty="0" smtClean="0"/>
              <a:t>.</a:t>
            </a:r>
          </a:p>
          <a:p>
            <a:pPr lvl="1" eaLnBrk="1" hangingPunct="1"/>
            <a:r>
              <a:rPr lang="nb-NO" sz="1800" dirty="0" err="1" smtClean="0"/>
              <a:t>Obtain</a:t>
            </a:r>
            <a:r>
              <a:rPr lang="nb-NO" sz="1800" dirty="0" smtClean="0"/>
              <a:t> </a:t>
            </a:r>
            <a:r>
              <a:rPr lang="nb-NO" sz="1800" dirty="0" err="1" smtClean="0"/>
              <a:t>impedance</a:t>
            </a:r>
            <a:r>
              <a:rPr lang="nb-NO" sz="1800" dirty="0" smtClean="0"/>
              <a:t> (ratio) and </a:t>
            </a:r>
            <a:r>
              <a:rPr lang="nb-NO" sz="1800" dirty="0" err="1" smtClean="0"/>
              <a:t>phase</a:t>
            </a:r>
            <a:r>
              <a:rPr lang="nb-NO" sz="1800" dirty="0" smtClean="0"/>
              <a:t> angle </a:t>
            </a:r>
            <a:r>
              <a:rPr lang="nb-NO" sz="1800" dirty="0" err="1" smtClean="0"/>
              <a:t>between</a:t>
            </a:r>
            <a:r>
              <a:rPr lang="nb-NO" sz="1800" dirty="0" smtClean="0"/>
              <a:t> </a:t>
            </a:r>
            <a:r>
              <a:rPr lang="nb-NO" sz="1800" dirty="0" err="1" smtClean="0"/>
              <a:t>voltage</a:t>
            </a:r>
            <a:r>
              <a:rPr lang="nb-NO" sz="1800" dirty="0" smtClean="0"/>
              <a:t> and </a:t>
            </a:r>
            <a:r>
              <a:rPr lang="nb-NO" sz="1800" dirty="0" err="1" smtClean="0"/>
              <a:t>current</a:t>
            </a:r>
            <a:r>
              <a:rPr lang="nb-NO" sz="1800" dirty="0" smtClean="0"/>
              <a:t>.</a:t>
            </a:r>
          </a:p>
          <a:p>
            <a:pPr lvl="1" eaLnBrk="1" hangingPunct="1"/>
            <a:endParaRPr lang="nb-NO" sz="1800" dirty="0" smtClean="0"/>
          </a:p>
          <a:p>
            <a:pPr lvl="1" eaLnBrk="1" hangingPunct="1"/>
            <a:r>
              <a:rPr lang="nb-NO" sz="1800" dirty="0" err="1" smtClean="0"/>
              <a:t>Vary</a:t>
            </a:r>
            <a:r>
              <a:rPr lang="nb-NO" sz="1800" dirty="0" smtClean="0"/>
              <a:t> </a:t>
            </a:r>
            <a:r>
              <a:rPr lang="nb-NO" sz="1800" dirty="0" err="1" smtClean="0"/>
              <a:t>the</a:t>
            </a:r>
            <a:r>
              <a:rPr lang="nb-NO" sz="1800" dirty="0" smtClean="0"/>
              <a:t> AC </a:t>
            </a:r>
            <a:r>
              <a:rPr lang="nb-NO" sz="1800" dirty="0" err="1" smtClean="0"/>
              <a:t>frequency</a:t>
            </a:r>
            <a:r>
              <a:rPr lang="nb-NO" sz="1800" dirty="0" smtClean="0"/>
              <a:t> over </a:t>
            </a:r>
            <a:r>
              <a:rPr lang="nb-NO" sz="1800" dirty="0" err="1" smtClean="0"/>
              <a:t>many</a:t>
            </a:r>
            <a:r>
              <a:rPr lang="nb-NO" sz="1800" dirty="0" smtClean="0"/>
              <a:t> </a:t>
            </a:r>
            <a:r>
              <a:rPr lang="nb-NO" sz="1800" dirty="0" err="1" smtClean="0"/>
              <a:t>orders</a:t>
            </a:r>
            <a:r>
              <a:rPr lang="nb-NO" sz="1800" dirty="0" smtClean="0"/>
              <a:t> </a:t>
            </a:r>
            <a:r>
              <a:rPr lang="nb-NO" sz="1800" dirty="0" err="1" smtClean="0"/>
              <a:t>of</a:t>
            </a:r>
            <a:r>
              <a:rPr lang="nb-NO" sz="1800" dirty="0" smtClean="0"/>
              <a:t> magnitude and </a:t>
            </a:r>
            <a:r>
              <a:rPr lang="nb-NO" sz="1800" dirty="0" err="1" smtClean="0"/>
              <a:t>fit</a:t>
            </a:r>
            <a:r>
              <a:rPr lang="nb-NO" sz="1800" dirty="0" smtClean="0"/>
              <a:t> amplitude and </a:t>
            </a:r>
            <a:r>
              <a:rPr lang="nb-NO" sz="1800" dirty="0" err="1" smtClean="0"/>
              <a:t>phase</a:t>
            </a:r>
            <a:r>
              <a:rPr lang="nb-NO" sz="1800" dirty="0" smtClean="0"/>
              <a:t> angle to an </a:t>
            </a:r>
            <a:r>
              <a:rPr lang="nb-NO" sz="1800" dirty="0" err="1" smtClean="0"/>
              <a:t>assumed</a:t>
            </a:r>
            <a:r>
              <a:rPr lang="nb-NO" sz="1800" dirty="0" smtClean="0"/>
              <a:t> </a:t>
            </a:r>
            <a:r>
              <a:rPr lang="nb-NO" sz="1800" dirty="0" err="1" smtClean="0"/>
              <a:t>model</a:t>
            </a:r>
            <a:r>
              <a:rPr lang="nb-NO" sz="1800" dirty="0" smtClean="0"/>
              <a:t> </a:t>
            </a:r>
            <a:r>
              <a:rPr lang="nb-NO" sz="1800" dirty="0" err="1" smtClean="0"/>
              <a:t>equivalent</a:t>
            </a:r>
            <a:r>
              <a:rPr lang="nb-NO" sz="1800" dirty="0" smtClean="0"/>
              <a:t> </a:t>
            </a:r>
            <a:r>
              <a:rPr lang="nb-NO" sz="1800" dirty="0" err="1" smtClean="0"/>
              <a:t>circuit</a:t>
            </a:r>
            <a:r>
              <a:rPr lang="nb-NO" sz="1800" dirty="0" smtClean="0"/>
              <a:t> </a:t>
            </a:r>
            <a:r>
              <a:rPr lang="nb-NO" sz="1800" dirty="0" err="1" smtClean="0"/>
              <a:t>mimicking</a:t>
            </a:r>
            <a:r>
              <a:rPr lang="nb-NO" sz="1800" dirty="0" smtClean="0"/>
              <a:t> </a:t>
            </a:r>
            <a:r>
              <a:rPr lang="nb-NO" sz="1800" dirty="0" err="1" smtClean="0"/>
              <a:t>the</a:t>
            </a:r>
            <a:r>
              <a:rPr lang="nb-NO" sz="1800" dirty="0" smtClean="0"/>
              <a:t> </a:t>
            </a:r>
            <a:r>
              <a:rPr lang="nb-NO" sz="1800" dirty="0" err="1" smtClean="0"/>
              <a:t>physical</a:t>
            </a:r>
            <a:r>
              <a:rPr lang="nb-NO" sz="1800" dirty="0" smtClean="0"/>
              <a:t> </a:t>
            </a:r>
            <a:r>
              <a:rPr lang="nb-NO" sz="1800" dirty="0" err="1" smtClean="0"/>
              <a:t>sample</a:t>
            </a:r>
            <a:endParaRPr lang="nb-NO" sz="1800" dirty="0" smtClean="0"/>
          </a:p>
          <a:p>
            <a:pPr lvl="1" eaLnBrk="1" hangingPunct="1"/>
            <a:endParaRPr lang="nb-NO" sz="1800" dirty="0" smtClean="0"/>
          </a:p>
          <a:p>
            <a:pPr lvl="1" eaLnBrk="1" hangingPunct="1"/>
            <a:r>
              <a:rPr lang="nb-NO" sz="1800" dirty="0" err="1" smtClean="0"/>
              <a:t>Obtain</a:t>
            </a:r>
            <a:r>
              <a:rPr lang="nb-NO" sz="1800" dirty="0" smtClean="0"/>
              <a:t> </a:t>
            </a:r>
            <a:r>
              <a:rPr lang="nb-NO" sz="1800" dirty="0" err="1" smtClean="0"/>
              <a:t>individual</a:t>
            </a:r>
            <a:r>
              <a:rPr lang="nb-NO" sz="1800" dirty="0" smtClean="0"/>
              <a:t> </a:t>
            </a:r>
            <a:r>
              <a:rPr lang="nb-NO" sz="1800" dirty="0" err="1" smtClean="0"/>
              <a:t>component</a:t>
            </a:r>
            <a:r>
              <a:rPr lang="nb-NO" sz="1800" dirty="0" smtClean="0"/>
              <a:t> parameters </a:t>
            </a:r>
            <a:r>
              <a:rPr lang="nb-NO" sz="1800" dirty="0" err="1" smtClean="0"/>
              <a:t>values</a:t>
            </a:r>
            <a:r>
              <a:rPr lang="nb-NO" sz="1800" dirty="0" smtClean="0"/>
              <a:t> </a:t>
            </a:r>
            <a:r>
              <a:rPr lang="nb-NO" sz="1800" dirty="0" err="1" smtClean="0"/>
              <a:t>where</a:t>
            </a:r>
            <a:r>
              <a:rPr lang="nb-NO" sz="1800" dirty="0" smtClean="0"/>
              <a:t> </a:t>
            </a:r>
            <a:r>
              <a:rPr lang="nb-NO" sz="1800" dirty="0" err="1" smtClean="0"/>
              <a:t>possible</a:t>
            </a:r>
            <a:endParaRPr lang="nb-NO" sz="1800" dirty="0" smtClean="0"/>
          </a:p>
        </p:txBody>
      </p:sp>
    </p:spTree>
  </p:cSld>
  <p:clrMapOvr>
    <a:masterClrMapping/>
  </p:clrMapOvr>
  <p:transition spd="med">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92088"/>
          </a:xfrm>
        </p:spPr>
        <p:txBody>
          <a:bodyPr/>
          <a:lstStyle/>
          <a:p>
            <a:r>
              <a:rPr lang="en-GB" dirty="0" smtClean="0"/>
              <a:t>AC voltage and current. Impedance and power.</a:t>
            </a:r>
            <a:endParaRPr lang="en-GB" dirty="0"/>
          </a:p>
        </p:txBody>
      </p:sp>
      <p:sp>
        <p:nvSpPr>
          <p:cNvPr id="3" name="Content Placeholder 2"/>
          <p:cNvSpPr>
            <a:spLocks noGrp="1"/>
          </p:cNvSpPr>
          <p:nvPr>
            <p:ph idx="1"/>
          </p:nvPr>
        </p:nvSpPr>
        <p:spPr>
          <a:xfrm>
            <a:off x="539552" y="1340768"/>
            <a:ext cx="4536504" cy="4543400"/>
          </a:xfrm>
        </p:spPr>
        <p:txBody>
          <a:bodyPr/>
          <a:lstStyle/>
          <a:p>
            <a:r>
              <a:rPr lang="en-US" sz="2000" dirty="0" smtClean="0"/>
              <a:t>AC voltage</a:t>
            </a:r>
          </a:p>
          <a:p>
            <a:endParaRPr lang="en-US" sz="2000" i="1" dirty="0" smtClean="0"/>
          </a:p>
          <a:p>
            <a:endParaRPr lang="en-US" sz="2000" i="1" dirty="0" smtClean="0"/>
          </a:p>
          <a:p>
            <a:pPr>
              <a:buNone/>
            </a:pPr>
            <a:r>
              <a:rPr lang="en-US" sz="2000" dirty="0" smtClean="0"/>
              <a:t>	the amplitude can be expressed as</a:t>
            </a:r>
          </a:p>
          <a:p>
            <a:pPr lvl="1"/>
            <a:r>
              <a:rPr lang="en-US" sz="1600" dirty="0" smtClean="0"/>
              <a:t>Amplitude </a:t>
            </a:r>
            <a:r>
              <a:rPr lang="en-US" sz="1600" i="1" dirty="0" smtClean="0"/>
              <a:t>U</a:t>
            </a:r>
            <a:r>
              <a:rPr lang="en-US" sz="1600" i="1" baseline="-25000" dirty="0" smtClean="0"/>
              <a:t>0</a:t>
            </a:r>
            <a:r>
              <a:rPr lang="en-US" sz="1600" dirty="0" smtClean="0"/>
              <a:t> </a:t>
            </a:r>
          </a:p>
          <a:p>
            <a:pPr lvl="1"/>
            <a:r>
              <a:rPr lang="en-US" sz="1600" dirty="0" smtClean="0"/>
              <a:t>Peak-to-peak voltage, </a:t>
            </a:r>
            <a:r>
              <a:rPr lang="en-US" sz="1600" i="1" dirty="0" smtClean="0"/>
              <a:t>U</a:t>
            </a:r>
            <a:r>
              <a:rPr lang="en-US" sz="1600" i="1" baseline="-25000" dirty="0" smtClean="0"/>
              <a:t>p-p</a:t>
            </a:r>
            <a:r>
              <a:rPr lang="en-US" sz="1600" i="1" dirty="0" smtClean="0"/>
              <a:t> = 2U</a:t>
            </a:r>
            <a:r>
              <a:rPr lang="en-US" sz="1600" i="1" baseline="-25000" dirty="0" smtClean="0"/>
              <a:t>0</a:t>
            </a:r>
            <a:r>
              <a:rPr lang="en-US" sz="1600" dirty="0" smtClean="0"/>
              <a:t>  </a:t>
            </a:r>
          </a:p>
          <a:p>
            <a:pPr lvl="1"/>
            <a:r>
              <a:rPr lang="en-US" sz="1600" dirty="0" smtClean="0"/>
              <a:t>Root mean square (</a:t>
            </a:r>
            <a:r>
              <a:rPr lang="en-US" sz="1600" dirty="0" err="1" smtClean="0"/>
              <a:t>rms</a:t>
            </a:r>
            <a:r>
              <a:rPr lang="en-US" sz="1600" dirty="0" smtClean="0"/>
              <a:t>) voltage </a:t>
            </a:r>
          </a:p>
          <a:p>
            <a:pPr lvl="1">
              <a:buNone/>
            </a:pPr>
            <a:r>
              <a:rPr lang="en-US" sz="1600" i="1" dirty="0" smtClean="0"/>
              <a:t>	</a:t>
            </a:r>
            <a:r>
              <a:rPr lang="en-US" sz="1600" i="1" dirty="0" err="1" smtClean="0"/>
              <a:t>U</a:t>
            </a:r>
            <a:r>
              <a:rPr lang="en-US" sz="1600" i="1" baseline="-25000" dirty="0" err="1" smtClean="0"/>
              <a:t>rms</a:t>
            </a:r>
            <a:r>
              <a:rPr lang="en-US" sz="1600" i="1" dirty="0" smtClean="0"/>
              <a:t> = U</a:t>
            </a:r>
            <a:r>
              <a:rPr lang="en-US" sz="1600" i="1" baseline="-25000" dirty="0" smtClean="0"/>
              <a:t>0</a:t>
            </a:r>
            <a:r>
              <a:rPr lang="en-US" sz="1600" i="1" dirty="0" smtClean="0"/>
              <a:t>/</a:t>
            </a:r>
            <a:r>
              <a:rPr lang="en-US" sz="1600" i="1" dirty="0" smtClean="0">
                <a:sym typeface="Symbol"/>
              </a:rPr>
              <a:t></a:t>
            </a:r>
            <a:r>
              <a:rPr lang="en-US" sz="1600" i="1" dirty="0" smtClean="0"/>
              <a:t>2 = U</a:t>
            </a:r>
            <a:r>
              <a:rPr lang="en-US" sz="1600" i="1" baseline="-25000" dirty="0" smtClean="0"/>
              <a:t>p-p</a:t>
            </a:r>
            <a:r>
              <a:rPr lang="en-US" sz="1600" i="1" dirty="0" smtClean="0"/>
              <a:t>/(2</a:t>
            </a:r>
            <a:r>
              <a:rPr lang="en-US" sz="1600" i="1" dirty="0" smtClean="0">
                <a:sym typeface="Symbol"/>
              </a:rPr>
              <a:t></a:t>
            </a:r>
            <a:r>
              <a:rPr lang="en-US" sz="1600" i="1" dirty="0" smtClean="0"/>
              <a:t>2)</a:t>
            </a:r>
            <a:endParaRPr lang="nb-NO" sz="1600" dirty="0" smtClean="0"/>
          </a:p>
          <a:p>
            <a:endParaRPr lang="en-US" sz="2000" i="1" dirty="0" smtClean="0"/>
          </a:p>
          <a:p>
            <a:r>
              <a:rPr lang="en-US" sz="2000" dirty="0" smtClean="0"/>
              <a:t>Resulting </a:t>
            </a:r>
            <a:r>
              <a:rPr lang="en-US" sz="2000" dirty="0" smtClean="0"/>
              <a:t>AC current can have a different amplitude and phase angle as a result of the impedance: </a:t>
            </a:r>
          </a:p>
          <a:p>
            <a:endParaRPr lang="en-GB" sz="2000"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75" name="Object 3"/>
          <p:cNvGraphicFramePr>
            <a:graphicFrameLocks noChangeAspect="1"/>
          </p:cNvGraphicFramePr>
          <p:nvPr/>
        </p:nvGraphicFramePr>
        <p:xfrm>
          <a:off x="971601" y="1916832"/>
          <a:ext cx="1728191" cy="471325"/>
        </p:xfrm>
        <a:graphic>
          <a:graphicData uri="http://schemas.openxmlformats.org/presentationml/2006/ole">
            <mc:AlternateContent xmlns:mc="http://schemas.openxmlformats.org/markup-compatibility/2006">
              <mc:Choice xmlns:v="urn:schemas-microsoft-com:vml" Requires="v">
                <p:oleObj spid="_x0000_s3103" name="Equation" r:id="rId3" imgW="838200" imgH="228600" progId="Equation.3">
                  <p:embed/>
                </p:oleObj>
              </mc:Choice>
              <mc:Fallback>
                <p:oleObj name="Equation" r:id="rId3" imgW="838200" imgH="22860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1" y="1916832"/>
                        <a:ext cx="1728191" cy="47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77" name="Object 5"/>
          <p:cNvGraphicFramePr>
            <a:graphicFrameLocks noChangeAspect="1"/>
          </p:cNvGraphicFramePr>
          <p:nvPr/>
        </p:nvGraphicFramePr>
        <p:xfrm>
          <a:off x="1043608" y="5589240"/>
          <a:ext cx="2034226" cy="432048"/>
        </p:xfrm>
        <a:graphic>
          <a:graphicData uri="http://schemas.openxmlformats.org/presentationml/2006/ole">
            <mc:AlternateContent xmlns:mc="http://schemas.openxmlformats.org/markup-compatibility/2006">
              <mc:Choice xmlns:v="urn:schemas-microsoft-com:vml" Requires="v">
                <p:oleObj spid="_x0000_s3104" name="Equation" r:id="rId5" imgW="1079500" imgH="228600" progId="Equation.3">
                  <p:embed/>
                </p:oleObj>
              </mc:Choice>
              <mc:Fallback>
                <p:oleObj name="Equation" r:id="rId5" imgW="1079500" imgH="2286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3608" y="5589240"/>
                        <a:ext cx="2034226"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5580112" y="4077072"/>
            <a:ext cx="3563888" cy="1477328"/>
          </a:xfrm>
          <a:prstGeom prst="rect">
            <a:avLst/>
          </a:prstGeom>
          <a:noFill/>
        </p:spPr>
        <p:txBody>
          <a:bodyPr wrap="square" rtlCol="0">
            <a:spAutoFit/>
          </a:bodyPr>
          <a:lstStyle/>
          <a:p>
            <a:r>
              <a:rPr lang="en-GB" i="1" dirty="0" smtClean="0"/>
              <a:t>Impedance Z* = U* / I*</a:t>
            </a:r>
          </a:p>
          <a:p>
            <a:endParaRPr lang="en-GB" i="1" dirty="0" smtClean="0"/>
          </a:p>
          <a:p>
            <a:r>
              <a:rPr lang="en-GB" i="1" dirty="0" smtClean="0"/>
              <a:t>Instantaneous power P = U* I*</a:t>
            </a:r>
          </a:p>
          <a:p>
            <a:endParaRPr lang="en-GB" i="1" dirty="0" smtClean="0"/>
          </a:p>
          <a:p>
            <a:r>
              <a:rPr lang="en-GB" i="1" dirty="0" smtClean="0"/>
              <a:t>Power integrated over time:</a:t>
            </a:r>
            <a:endParaRPr lang="en-GB" i="1" dirty="0"/>
          </a:p>
        </p:txBody>
      </p:sp>
      <p:sp>
        <p:nvSpPr>
          <p:cNvPr id="308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80" name="Object 8"/>
          <p:cNvGraphicFramePr>
            <a:graphicFrameLocks noChangeAspect="1"/>
          </p:cNvGraphicFramePr>
          <p:nvPr/>
        </p:nvGraphicFramePr>
        <p:xfrm>
          <a:off x="5652120" y="5661248"/>
          <a:ext cx="1296144" cy="786944"/>
        </p:xfrm>
        <a:graphic>
          <a:graphicData uri="http://schemas.openxmlformats.org/presentationml/2006/ole">
            <mc:AlternateContent xmlns:mc="http://schemas.openxmlformats.org/markup-compatibility/2006">
              <mc:Choice xmlns:v="urn:schemas-microsoft-com:vml" Requires="v">
                <p:oleObj spid="_x0000_s3105" name="Equation" r:id="rId7" imgW="799920" imgH="482400" progId="Equation.3">
                  <p:embed/>
                </p:oleObj>
              </mc:Choice>
              <mc:Fallback>
                <p:oleObj name="Equation" r:id="rId7" imgW="799920" imgH="482400" progId="Equation.3">
                  <p:embed/>
                  <p:pic>
                    <p:nvPicPr>
                      <p:cNvPr id="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52120" y="5661248"/>
                        <a:ext cx="1296144" cy="7869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99" name="Chart 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2080" y="1142752"/>
            <a:ext cx="3744416" cy="26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trulsn\My Documents\KJMMENA4010\Figures\Complex-plane-plots-1.JPG"/>
          <p:cNvPicPr>
            <a:picLocks noChangeAspect="1" noChangeArrowheads="1"/>
          </p:cNvPicPr>
          <p:nvPr/>
        </p:nvPicPr>
        <p:blipFill>
          <a:blip r:link="rId2" cstate="print"/>
          <a:srcRect/>
          <a:stretch>
            <a:fillRect/>
          </a:stretch>
        </p:blipFill>
        <p:spPr bwMode="auto">
          <a:xfrm>
            <a:off x="5004048" y="1700808"/>
            <a:ext cx="4034260" cy="1728192"/>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smtClean="0"/>
              <a:t>Complex impedance and admittance</a:t>
            </a:r>
            <a:endParaRPr lang="en-GB" dirty="0"/>
          </a:p>
        </p:txBody>
      </p:sp>
      <p:sp>
        <p:nvSpPr>
          <p:cNvPr id="3" name="Content Placeholder 2"/>
          <p:cNvSpPr>
            <a:spLocks noGrp="1"/>
          </p:cNvSpPr>
          <p:nvPr>
            <p:ph idx="1"/>
          </p:nvPr>
        </p:nvSpPr>
        <p:spPr/>
        <p:txBody>
          <a:bodyPr/>
          <a:lstStyle/>
          <a:p>
            <a:r>
              <a:rPr lang="en-US" i="1" dirty="0" smtClean="0"/>
              <a:t>Z</a:t>
            </a:r>
            <a:r>
              <a:rPr lang="en-US" i="1" baseline="30000" dirty="0" smtClean="0"/>
              <a:t>*</a:t>
            </a:r>
            <a:r>
              <a:rPr lang="en-US" i="1" dirty="0" smtClean="0"/>
              <a:t> = U*/I* = Z</a:t>
            </a:r>
            <a:r>
              <a:rPr lang="en-US" i="1" baseline="30000" dirty="0" smtClean="0"/>
              <a:t>/</a:t>
            </a:r>
            <a:r>
              <a:rPr lang="en-US" i="1" dirty="0" smtClean="0"/>
              <a:t> + </a:t>
            </a:r>
            <a:r>
              <a:rPr lang="en-US" i="1" dirty="0" err="1" smtClean="0"/>
              <a:t>jZ</a:t>
            </a:r>
            <a:r>
              <a:rPr lang="en-US" i="1" baseline="30000" dirty="0" smtClean="0"/>
              <a:t>//</a:t>
            </a:r>
            <a:r>
              <a:rPr lang="en-US" i="1" dirty="0" smtClean="0"/>
              <a:t> = R + </a:t>
            </a:r>
            <a:r>
              <a:rPr lang="en-US" i="1" dirty="0" err="1" smtClean="0"/>
              <a:t>jX</a:t>
            </a:r>
            <a:endParaRPr lang="en-US" i="1" dirty="0" smtClean="0"/>
          </a:p>
          <a:p>
            <a:pPr lvl="1"/>
            <a:r>
              <a:rPr lang="en-US" i="1" dirty="0" smtClean="0"/>
              <a:t>Z*  Complex impedance</a:t>
            </a:r>
          </a:p>
          <a:p>
            <a:pPr lvl="1"/>
            <a:r>
              <a:rPr lang="en-US" i="1" dirty="0" smtClean="0"/>
              <a:t>|Z|  Impedance   </a:t>
            </a:r>
          </a:p>
          <a:p>
            <a:pPr lvl="1"/>
            <a:r>
              <a:rPr lang="en-US" i="1" dirty="0" smtClean="0"/>
              <a:t>R  Resistance</a:t>
            </a:r>
          </a:p>
          <a:p>
            <a:pPr lvl="1"/>
            <a:r>
              <a:rPr lang="en-US" i="1" dirty="0" smtClean="0"/>
              <a:t>X  Reactance</a:t>
            </a:r>
          </a:p>
          <a:p>
            <a:endParaRPr lang="en-US" i="1" dirty="0" smtClean="0"/>
          </a:p>
          <a:p>
            <a:r>
              <a:rPr lang="en-US" i="1" dirty="0" smtClean="0"/>
              <a:t>Y</a:t>
            </a:r>
            <a:r>
              <a:rPr lang="en-US" i="1" baseline="30000" dirty="0" smtClean="0"/>
              <a:t>*</a:t>
            </a:r>
            <a:r>
              <a:rPr lang="en-US" i="1" dirty="0" smtClean="0"/>
              <a:t> = 1/Z* = I*/U* = Y</a:t>
            </a:r>
            <a:r>
              <a:rPr lang="en-US" i="1" baseline="30000" dirty="0" smtClean="0"/>
              <a:t>/</a:t>
            </a:r>
            <a:r>
              <a:rPr lang="en-US" i="1" dirty="0" smtClean="0"/>
              <a:t> + </a:t>
            </a:r>
            <a:r>
              <a:rPr lang="en-US" i="1" dirty="0" err="1" smtClean="0"/>
              <a:t>jY</a:t>
            </a:r>
            <a:r>
              <a:rPr lang="en-US" i="1" baseline="30000" dirty="0" smtClean="0"/>
              <a:t>//</a:t>
            </a:r>
            <a:r>
              <a:rPr lang="en-US" i="1" dirty="0" smtClean="0"/>
              <a:t> = G + </a:t>
            </a:r>
            <a:r>
              <a:rPr lang="en-US" i="1" dirty="0" err="1" smtClean="0"/>
              <a:t>jB</a:t>
            </a:r>
            <a:endParaRPr lang="en-US" i="1" dirty="0" smtClean="0"/>
          </a:p>
          <a:p>
            <a:pPr lvl="1"/>
            <a:r>
              <a:rPr lang="en-US" i="1" dirty="0" smtClean="0"/>
              <a:t>Y*  Complex impedance</a:t>
            </a:r>
          </a:p>
          <a:p>
            <a:pPr lvl="1"/>
            <a:r>
              <a:rPr lang="en-US" i="1" dirty="0" smtClean="0"/>
              <a:t>|Y|  Admittance</a:t>
            </a:r>
          </a:p>
          <a:p>
            <a:pPr lvl="1"/>
            <a:r>
              <a:rPr lang="en-US" i="1" dirty="0" smtClean="0"/>
              <a:t>G  Conductance</a:t>
            </a:r>
          </a:p>
          <a:p>
            <a:pPr lvl="1"/>
            <a:r>
              <a:rPr lang="en-US" i="1" dirty="0" smtClean="0"/>
              <a:t>B  </a:t>
            </a:r>
            <a:r>
              <a:rPr lang="en-US" i="1" dirty="0" err="1" smtClean="0"/>
              <a:t>Susceptance</a:t>
            </a:r>
            <a:endParaRPr lang="en-US" i="1" dirty="0" smtClean="0"/>
          </a:p>
          <a:p>
            <a:pPr lvl="1"/>
            <a:endParaRPr lang="en-US" i="1" dirty="0" smtClean="0"/>
          </a:p>
          <a:p>
            <a:endParaRPr lang="en-GB" dirty="0"/>
          </a:p>
        </p:txBody>
      </p:sp>
    </p:spTree>
  </p:cSld>
  <p:clrMapOvr>
    <a:masterClrMapping/>
  </p:clrMapOvr>
  <p:transition spd="med">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lstStyle/>
          <a:p>
            <a:r>
              <a:rPr lang="en-GB" dirty="0" smtClean="0"/>
              <a:t>Impedance and admittance of discrete elements</a:t>
            </a:r>
            <a:endParaRPr lang="en-GB" dirty="0"/>
          </a:p>
        </p:txBody>
      </p:sp>
      <p:sp>
        <p:nvSpPr>
          <p:cNvPr id="3" name="Content Placeholder 2"/>
          <p:cNvSpPr>
            <a:spLocks noGrp="1"/>
          </p:cNvSpPr>
          <p:nvPr>
            <p:ph idx="1"/>
          </p:nvPr>
        </p:nvSpPr>
        <p:spPr>
          <a:xfrm>
            <a:off x="539552" y="1196752"/>
            <a:ext cx="8394136" cy="4975448"/>
          </a:xfrm>
        </p:spPr>
        <p:txBody>
          <a:bodyPr/>
          <a:lstStyle/>
          <a:p>
            <a:r>
              <a:rPr lang="en-GB" dirty="0" smtClean="0"/>
              <a:t>Series RCL</a:t>
            </a:r>
          </a:p>
          <a:p>
            <a:endParaRPr lang="en-GB" dirty="0" smtClean="0"/>
          </a:p>
          <a:p>
            <a:r>
              <a:rPr lang="en-US" i="1" dirty="0" smtClean="0"/>
              <a:t>Z</a:t>
            </a:r>
            <a:r>
              <a:rPr lang="en-US" i="1" baseline="30000" dirty="0" smtClean="0"/>
              <a:t>*</a:t>
            </a:r>
            <a:r>
              <a:rPr lang="en-US" i="1" dirty="0" smtClean="0"/>
              <a:t> = Z</a:t>
            </a:r>
            <a:r>
              <a:rPr lang="en-US" i="1" baseline="30000" dirty="0" smtClean="0"/>
              <a:t>/</a:t>
            </a:r>
            <a:r>
              <a:rPr lang="en-US" i="1" dirty="0" smtClean="0"/>
              <a:t> + </a:t>
            </a:r>
            <a:r>
              <a:rPr lang="en-US" i="1" dirty="0" err="1" smtClean="0"/>
              <a:t>jZ</a:t>
            </a:r>
            <a:r>
              <a:rPr lang="en-US" i="1" baseline="30000" dirty="0" smtClean="0"/>
              <a:t>//</a:t>
            </a:r>
            <a:r>
              <a:rPr lang="en-US" i="1" dirty="0" smtClean="0"/>
              <a:t> = R + </a:t>
            </a:r>
            <a:r>
              <a:rPr lang="en-US" i="1" dirty="0" err="1" smtClean="0"/>
              <a:t>jX</a:t>
            </a:r>
            <a:endParaRPr lang="en-GB" dirty="0" smtClean="0"/>
          </a:p>
          <a:p>
            <a:endParaRPr lang="en-GB" dirty="0" smtClean="0"/>
          </a:p>
          <a:p>
            <a:endParaRPr lang="en-GB" dirty="0" smtClean="0"/>
          </a:p>
          <a:p>
            <a:endParaRPr lang="en-GB" dirty="0" smtClean="0"/>
          </a:p>
          <a:p>
            <a:r>
              <a:rPr lang="en-GB" dirty="0" smtClean="0"/>
              <a:t>Parallel (RCL)</a:t>
            </a:r>
          </a:p>
          <a:p>
            <a:endParaRPr lang="en-US" i="1" dirty="0" smtClean="0"/>
          </a:p>
          <a:p>
            <a:r>
              <a:rPr lang="en-US" i="1" dirty="0" smtClean="0"/>
              <a:t>Y</a:t>
            </a:r>
            <a:r>
              <a:rPr lang="en-US" i="1" baseline="30000" dirty="0" smtClean="0"/>
              <a:t>*</a:t>
            </a:r>
            <a:r>
              <a:rPr lang="en-US" i="1" dirty="0" smtClean="0"/>
              <a:t> = Y</a:t>
            </a:r>
            <a:r>
              <a:rPr lang="en-US" i="1" baseline="30000" dirty="0" smtClean="0"/>
              <a:t>/</a:t>
            </a:r>
            <a:r>
              <a:rPr lang="en-US" i="1" dirty="0" smtClean="0"/>
              <a:t> + </a:t>
            </a:r>
            <a:r>
              <a:rPr lang="en-US" i="1" dirty="0" err="1" smtClean="0"/>
              <a:t>jY</a:t>
            </a:r>
            <a:r>
              <a:rPr lang="en-US" i="1" baseline="30000" dirty="0" smtClean="0"/>
              <a:t>//</a:t>
            </a:r>
            <a:r>
              <a:rPr lang="en-US" i="1" dirty="0" smtClean="0"/>
              <a:t> = G + </a:t>
            </a:r>
            <a:r>
              <a:rPr lang="en-US" i="1" dirty="0" err="1" smtClean="0"/>
              <a:t>jB</a:t>
            </a:r>
            <a:endParaRPr lang="en-GB" dirty="0"/>
          </a:p>
        </p:txBody>
      </p:sp>
      <p:sp>
        <p:nvSpPr>
          <p:cNvPr id="378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7889" name="Object 1"/>
          <p:cNvGraphicFramePr>
            <a:graphicFrameLocks noChangeAspect="1"/>
          </p:cNvGraphicFramePr>
          <p:nvPr/>
        </p:nvGraphicFramePr>
        <p:xfrm>
          <a:off x="971600" y="2708920"/>
          <a:ext cx="4887763" cy="792088"/>
        </p:xfrm>
        <a:graphic>
          <a:graphicData uri="http://schemas.openxmlformats.org/presentationml/2006/ole">
            <mc:AlternateContent xmlns:mc="http://schemas.openxmlformats.org/markup-compatibility/2006">
              <mc:Choice xmlns:v="urn:schemas-microsoft-com:vml" Requires="v">
                <p:oleObj spid="_x0000_s121872" name="Equation" r:id="rId3" imgW="2413000" imgH="393700" progId="Equation.3">
                  <p:embed/>
                </p:oleObj>
              </mc:Choice>
              <mc:Fallback>
                <p:oleObj name="Equation" r:id="rId3" imgW="2413000" imgH="3937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2708920"/>
                        <a:ext cx="4887763"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8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7891" name="Object 3"/>
          <p:cNvGraphicFramePr>
            <a:graphicFrameLocks noChangeAspect="1"/>
          </p:cNvGraphicFramePr>
          <p:nvPr/>
        </p:nvGraphicFramePr>
        <p:xfrm>
          <a:off x="971600" y="5329164"/>
          <a:ext cx="4752528" cy="764132"/>
        </p:xfrm>
        <a:graphic>
          <a:graphicData uri="http://schemas.openxmlformats.org/presentationml/2006/ole">
            <mc:AlternateContent xmlns:mc="http://schemas.openxmlformats.org/markup-compatibility/2006">
              <mc:Choice xmlns:v="urn:schemas-microsoft-com:vml" Requires="v">
                <p:oleObj spid="_x0000_s121873" name="Equation" r:id="rId5" imgW="2425700" imgH="393700" progId="Equation.3">
                  <p:embed/>
                </p:oleObj>
              </mc:Choice>
              <mc:Fallback>
                <p:oleObj name="Equation" r:id="rId5" imgW="2425700" imgH="3937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600" y="5329164"/>
                        <a:ext cx="4752528" cy="7641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6660233" y="5085184"/>
            <a:ext cx="2160240" cy="1200329"/>
          </a:xfrm>
          <a:prstGeom prst="rect">
            <a:avLst/>
          </a:prstGeom>
          <a:solidFill>
            <a:schemeClr val="bg1">
              <a:lumMod val="85000"/>
            </a:schemeClr>
          </a:solidFill>
        </p:spPr>
        <p:txBody>
          <a:bodyPr wrap="square" rtlCol="0">
            <a:spAutoFit/>
          </a:bodyPr>
          <a:lstStyle/>
          <a:p>
            <a:r>
              <a:rPr lang="en-GB" dirty="0" smtClean="0"/>
              <a:t>Resonance for (RC) when G = </a:t>
            </a:r>
            <a:r>
              <a:rPr lang="el-GR" dirty="0" smtClean="0"/>
              <a:t>ω</a:t>
            </a:r>
            <a:r>
              <a:rPr lang="nb-NO" dirty="0" smtClean="0"/>
              <a:t>C or C=G/</a:t>
            </a:r>
            <a:r>
              <a:rPr lang="el-GR" dirty="0" smtClean="0"/>
              <a:t>ω</a:t>
            </a:r>
            <a:r>
              <a:rPr lang="nb-NO" dirty="0" smtClean="0"/>
              <a:t> or </a:t>
            </a:r>
            <a:r>
              <a:rPr lang="el-GR" dirty="0" smtClean="0"/>
              <a:t>ω</a:t>
            </a:r>
            <a:r>
              <a:rPr lang="nb-NO" dirty="0" smtClean="0"/>
              <a:t>=1/(RC) </a:t>
            </a:r>
            <a:endParaRPr lang="en-GB" dirty="0"/>
          </a:p>
        </p:txBody>
      </p:sp>
    </p:spTree>
  </p:cSld>
  <p:clrMapOvr>
    <a:masterClrMapping/>
  </p:clrMapOvr>
  <p:transition spd="med">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Y*=1/Z*    and    Z*=1/Y*</a:t>
            </a:r>
            <a:endParaRPr lang="en-GB" dirty="0"/>
          </a:p>
        </p:txBody>
      </p: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9937" name="Object 1"/>
          <p:cNvGraphicFramePr>
            <a:graphicFrameLocks noChangeAspect="1"/>
          </p:cNvGraphicFramePr>
          <p:nvPr/>
        </p:nvGraphicFramePr>
        <p:xfrm>
          <a:off x="611560" y="2276872"/>
          <a:ext cx="8295322" cy="648072"/>
        </p:xfrm>
        <a:graphic>
          <a:graphicData uri="http://schemas.openxmlformats.org/presentationml/2006/ole">
            <mc:AlternateContent xmlns:mc="http://schemas.openxmlformats.org/markup-compatibility/2006">
              <mc:Choice xmlns:v="urn:schemas-microsoft-com:vml" Requires="v">
                <p:oleObj spid="_x0000_s122896" name="Equation" r:id="rId3" imgW="5486400" imgH="431800" progId="Equation.3">
                  <p:embed/>
                </p:oleObj>
              </mc:Choice>
              <mc:Fallback>
                <p:oleObj name="Equation" r:id="rId3" imgW="5486400" imgH="431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276872"/>
                        <a:ext cx="8295322"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9939" name="Object 3"/>
          <p:cNvGraphicFramePr>
            <a:graphicFrameLocks noChangeAspect="1"/>
          </p:cNvGraphicFramePr>
          <p:nvPr/>
        </p:nvGraphicFramePr>
        <p:xfrm>
          <a:off x="683568" y="4278693"/>
          <a:ext cx="3312368" cy="662474"/>
        </p:xfrm>
        <a:graphic>
          <a:graphicData uri="http://schemas.openxmlformats.org/presentationml/2006/ole">
            <mc:AlternateContent xmlns:mc="http://schemas.openxmlformats.org/markup-compatibility/2006">
              <mc:Choice xmlns:v="urn:schemas-microsoft-com:vml" Requires="v">
                <p:oleObj spid="_x0000_s122897" name="Equation" r:id="rId5" imgW="1955800" imgH="393700" progId="Equation.3">
                  <p:embed/>
                </p:oleObj>
              </mc:Choice>
              <mc:Fallback>
                <p:oleObj name="Equation" r:id="rId5" imgW="1955800" imgH="3937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68" y="4278693"/>
                        <a:ext cx="3312368" cy="6624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trulsn\My Documents\KJMMENA4010\Figures\total-circuit-1.JPG"/>
          <p:cNvPicPr>
            <a:picLocks noChangeAspect="1" noChangeArrowheads="1"/>
          </p:cNvPicPr>
          <p:nvPr/>
        </p:nvPicPr>
        <p:blipFill>
          <a:blip r:link="rId2" cstate="print"/>
          <a:srcRect/>
          <a:stretch>
            <a:fillRect/>
          </a:stretch>
        </p:blipFill>
        <p:spPr bwMode="auto">
          <a:xfrm>
            <a:off x="4275055" y="1772816"/>
            <a:ext cx="4868945" cy="2016224"/>
          </a:xfrm>
          <a:prstGeom prst="rect">
            <a:avLst/>
          </a:prstGeom>
          <a:noFill/>
          <a:ln w="9525">
            <a:noFill/>
            <a:miter lim="800000"/>
            <a:headEnd/>
            <a:tailEnd/>
          </a:ln>
        </p:spPr>
      </p:pic>
      <p:sp>
        <p:nvSpPr>
          <p:cNvPr id="2" name="Title 1"/>
          <p:cNvSpPr>
            <a:spLocks noGrp="1"/>
          </p:cNvSpPr>
          <p:nvPr>
            <p:ph type="title"/>
          </p:nvPr>
        </p:nvSpPr>
        <p:spPr>
          <a:xfrm>
            <a:off x="251520" y="116632"/>
            <a:ext cx="8618160" cy="720080"/>
          </a:xfrm>
        </p:spPr>
        <p:txBody>
          <a:bodyPr>
            <a:noAutofit/>
          </a:bodyPr>
          <a:lstStyle/>
          <a:p>
            <a:pPr lvl="1" eaLnBrk="1" hangingPunct="1"/>
            <a:r>
              <a:rPr lang="nb-NO" sz="2400" dirty="0" err="1" smtClean="0"/>
              <a:t>Circuits</a:t>
            </a:r>
            <a:r>
              <a:rPr lang="nb-NO" sz="2400" dirty="0" smtClean="0"/>
              <a:t> </a:t>
            </a:r>
            <a:r>
              <a:rPr lang="nb-NO" sz="2400" dirty="0" err="1" smtClean="0"/>
              <a:t>of</a:t>
            </a:r>
            <a:r>
              <a:rPr lang="nb-NO" sz="2400" dirty="0" smtClean="0"/>
              <a:t> </a:t>
            </a:r>
            <a:r>
              <a:rPr lang="nb-NO" sz="2400" dirty="0" err="1" smtClean="0"/>
              <a:t>actual</a:t>
            </a:r>
            <a:r>
              <a:rPr lang="nb-NO" sz="2400" dirty="0" smtClean="0"/>
              <a:t> materials </a:t>
            </a:r>
            <a:r>
              <a:rPr lang="nb-NO" sz="2400" dirty="0" err="1" smtClean="0"/>
              <a:t>functions</a:t>
            </a:r>
            <a:r>
              <a:rPr lang="nb-NO" sz="2400" dirty="0" smtClean="0"/>
              <a:t> and </a:t>
            </a:r>
            <a:r>
              <a:rPr lang="nb-NO" sz="2400" dirty="0" err="1" smtClean="0"/>
              <a:t>of</a:t>
            </a:r>
            <a:r>
              <a:rPr lang="nb-NO" sz="2400" dirty="0" smtClean="0"/>
              <a:t> </a:t>
            </a:r>
            <a:r>
              <a:rPr lang="nb-NO" sz="2400" dirty="0" err="1" smtClean="0"/>
              <a:t>discrete</a:t>
            </a:r>
            <a:r>
              <a:rPr lang="nb-NO" sz="2400" dirty="0" smtClean="0"/>
              <a:t> elements.</a:t>
            </a:r>
            <a:endParaRPr lang="en-GB" sz="5400" dirty="0"/>
          </a:p>
        </p:txBody>
      </p:sp>
      <p:sp>
        <p:nvSpPr>
          <p:cNvPr id="3" name="Content Placeholder 2"/>
          <p:cNvSpPr>
            <a:spLocks noGrp="1"/>
          </p:cNvSpPr>
          <p:nvPr>
            <p:ph idx="1"/>
          </p:nvPr>
        </p:nvSpPr>
        <p:spPr>
          <a:xfrm>
            <a:off x="251520" y="836712"/>
            <a:ext cx="4752528" cy="5335488"/>
          </a:xfrm>
        </p:spPr>
        <p:txBody>
          <a:bodyPr/>
          <a:lstStyle/>
          <a:p>
            <a:r>
              <a:rPr lang="en-GB" sz="1800" dirty="0" smtClean="0"/>
              <a:t>Introductory warm-up: </a:t>
            </a:r>
          </a:p>
          <a:p>
            <a:pPr lvl="1"/>
            <a:r>
              <a:rPr lang="en-GB" sz="1400" dirty="0" smtClean="0"/>
              <a:t>The circuit contains discrete elements representing physical properties of a typical ceramic mixed ionic electronic conductor</a:t>
            </a:r>
          </a:p>
          <a:p>
            <a:r>
              <a:rPr lang="en-GB" sz="1800" dirty="0" smtClean="0"/>
              <a:t>Upper rail: Electronic transport rail</a:t>
            </a:r>
          </a:p>
          <a:p>
            <a:pPr lvl="1"/>
            <a:r>
              <a:rPr lang="en-GB" sz="1400" dirty="0" smtClean="0"/>
              <a:t>R</a:t>
            </a:r>
            <a:r>
              <a:rPr lang="en-GB" sz="1400" baseline="-25000" dirty="0" smtClean="0"/>
              <a:t>e </a:t>
            </a:r>
            <a:r>
              <a:rPr lang="en-GB" sz="1400" dirty="0" smtClean="0"/>
              <a:t>Electronic conduction (NOTE: No electrode charge transfer resistance assumed for electrons)</a:t>
            </a:r>
          </a:p>
          <a:p>
            <a:r>
              <a:rPr lang="en-GB" sz="1800" dirty="0" smtClean="0"/>
              <a:t>Lower rail: Ionic transport rail</a:t>
            </a:r>
          </a:p>
          <a:p>
            <a:pPr lvl="1"/>
            <a:r>
              <a:rPr lang="en-GB" sz="1400" dirty="0" err="1" smtClean="0"/>
              <a:t>R</a:t>
            </a:r>
            <a:r>
              <a:rPr lang="en-GB" sz="1400" baseline="-25000" dirty="0" err="1" smtClean="0"/>
              <a:t>b</a:t>
            </a:r>
            <a:r>
              <a:rPr lang="en-GB" sz="1400" dirty="0" smtClean="0"/>
              <a:t> ionic bulk conduction (grain interior)</a:t>
            </a:r>
          </a:p>
          <a:p>
            <a:pPr lvl="1"/>
            <a:r>
              <a:rPr lang="en-GB" sz="1400" dirty="0" smtClean="0"/>
              <a:t>C</a:t>
            </a:r>
            <a:r>
              <a:rPr lang="en-GB" sz="1400" baseline="-25000" dirty="0" smtClean="0"/>
              <a:t>g</a:t>
            </a:r>
            <a:r>
              <a:rPr lang="en-GB" sz="1400" dirty="0" smtClean="0"/>
              <a:t> geometric capacitance of the material</a:t>
            </a:r>
          </a:p>
          <a:p>
            <a:pPr lvl="1"/>
            <a:r>
              <a:rPr lang="en-GB" sz="1400" dirty="0" err="1" smtClean="0"/>
              <a:t>R</a:t>
            </a:r>
            <a:r>
              <a:rPr lang="en-GB" sz="1400" baseline="-25000" dirty="0" err="1" smtClean="0"/>
              <a:t>gb</a:t>
            </a:r>
            <a:r>
              <a:rPr lang="en-GB" sz="1400" dirty="0" smtClean="0"/>
              <a:t> grain boundary resistance</a:t>
            </a:r>
          </a:p>
          <a:p>
            <a:pPr lvl="1"/>
            <a:r>
              <a:rPr lang="en-GB" sz="1400" dirty="0" err="1" smtClean="0"/>
              <a:t>Q</a:t>
            </a:r>
            <a:r>
              <a:rPr lang="en-GB" sz="1400" baseline="-25000" dirty="0" err="1" smtClean="0"/>
              <a:t>gb</a:t>
            </a:r>
            <a:r>
              <a:rPr lang="en-GB" sz="1400" dirty="0" smtClean="0"/>
              <a:t> grain boundary capacitance element</a:t>
            </a:r>
          </a:p>
          <a:p>
            <a:pPr lvl="1"/>
            <a:r>
              <a:rPr lang="en-GB" sz="1400" dirty="0" err="1" smtClean="0"/>
              <a:t>R</a:t>
            </a:r>
            <a:r>
              <a:rPr lang="en-GB" sz="1400" baseline="-25000" dirty="0" err="1" smtClean="0"/>
              <a:t>ct</a:t>
            </a:r>
            <a:r>
              <a:rPr lang="en-GB" sz="1400" dirty="0" smtClean="0"/>
              <a:t> Electrode red-ox reaction charge transfer</a:t>
            </a:r>
          </a:p>
          <a:p>
            <a:pPr lvl="1"/>
            <a:r>
              <a:rPr lang="en-GB" sz="1400" dirty="0" err="1" smtClean="0"/>
              <a:t>C</a:t>
            </a:r>
            <a:r>
              <a:rPr lang="en-GB" sz="1400" baseline="-25000" dirty="0" err="1" smtClean="0"/>
              <a:t>dl</a:t>
            </a:r>
            <a:r>
              <a:rPr lang="en-GB" sz="1400" dirty="0" smtClean="0"/>
              <a:t> Double layer capacitance</a:t>
            </a:r>
          </a:p>
          <a:p>
            <a:pPr lvl="1"/>
            <a:r>
              <a:rPr lang="en-GB" sz="1400" dirty="0" smtClean="0"/>
              <a:t>R</a:t>
            </a:r>
            <a:r>
              <a:rPr lang="en-GB" sz="1400" baseline="-25000" dirty="0" smtClean="0"/>
              <a:t>d</a:t>
            </a:r>
            <a:r>
              <a:rPr lang="en-GB" sz="1400" dirty="0" smtClean="0"/>
              <a:t> Diffusion resistance</a:t>
            </a:r>
          </a:p>
          <a:p>
            <a:pPr lvl="1"/>
            <a:r>
              <a:rPr lang="en-GB" sz="1400" dirty="0" err="1" smtClean="0"/>
              <a:t>Q</a:t>
            </a:r>
            <a:r>
              <a:rPr lang="en-GB" sz="1400" baseline="-25000" dirty="0" err="1" smtClean="0"/>
              <a:t>d</a:t>
            </a:r>
            <a:r>
              <a:rPr lang="en-GB" sz="1400" dirty="0" smtClean="0"/>
              <a:t> Diffusion-related (chemical) storage</a:t>
            </a:r>
          </a:p>
          <a:p>
            <a:r>
              <a:rPr lang="en-GB" sz="1800" dirty="0" smtClean="0"/>
              <a:t>L: inductive element</a:t>
            </a:r>
          </a:p>
          <a:p>
            <a:pPr lvl="1"/>
            <a:r>
              <a:rPr lang="en-GB" sz="1400" dirty="0" smtClean="0"/>
              <a:t>From sample, wires, and instrument parasitics </a:t>
            </a:r>
          </a:p>
          <a:p>
            <a:endParaRPr lang="en-GB" sz="1800" dirty="0" smtClean="0"/>
          </a:p>
        </p:txBody>
      </p:sp>
      <p:sp>
        <p:nvSpPr>
          <p:cNvPr id="5" name="TextBox 4"/>
          <p:cNvSpPr txBox="1"/>
          <p:nvPr/>
        </p:nvSpPr>
        <p:spPr>
          <a:xfrm>
            <a:off x="5076056" y="3861048"/>
            <a:ext cx="3888433" cy="2308324"/>
          </a:xfrm>
          <a:prstGeom prst="rect">
            <a:avLst/>
          </a:prstGeom>
          <a:solidFill>
            <a:schemeClr val="accent4">
              <a:lumMod val="20000"/>
              <a:lumOff val="80000"/>
            </a:schemeClr>
          </a:solidFill>
        </p:spPr>
        <p:txBody>
          <a:bodyPr wrap="square" rtlCol="0">
            <a:spAutoFit/>
          </a:bodyPr>
          <a:lstStyle/>
          <a:p>
            <a:r>
              <a:rPr lang="en-GB" dirty="0" smtClean="0"/>
              <a:t>Draw a sample with microstructure and place the elements</a:t>
            </a:r>
          </a:p>
          <a:p>
            <a:endParaRPr lang="en-GB" dirty="0" smtClean="0"/>
          </a:p>
          <a:p>
            <a:r>
              <a:rPr lang="en-GB" dirty="0" smtClean="0"/>
              <a:t>What are the assumptions?</a:t>
            </a:r>
          </a:p>
          <a:p>
            <a:endParaRPr lang="en-GB" dirty="0" smtClean="0"/>
          </a:p>
          <a:p>
            <a:r>
              <a:rPr lang="en-GB" dirty="0" smtClean="0"/>
              <a:t>How does everything add up?</a:t>
            </a:r>
          </a:p>
          <a:p>
            <a:r>
              <a:rPr lang="en-GB" dirty="0" smtClean="0"/>
              <a:t>	Microstructure</a:t>
            </a:r>
          </a:p>
          <a:p>
            <a:r>
              <a:rPr lang="en-GB" dirty="0" smtClean="0"/>
              <a:t>	Equivalent Circuit</a:t>
            </a:r>
            <a:endParaRPr lang="en-GB"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p:cNvPicPr>
            <a:picLocks noChangeAspect="1" noChangeArrowheads="1"/>
          </p:cNvPicPr>
          <p:nvPr/>
        </p:nvPicPr>
        <p:blipFill>
          <a:blip r:embed="rId3" cstate="print"/>
          <a:srcRect/>
          <a:stretch>
            <a:fillRect/>
          </a:stretch>
        </p:blipFill>
        <p:spPr bwMode="auto">
          <a:xfrm>
            <a:off x="4488255" y="2636912"/>
            <a:ext cx="4643109" cy="2247898"/>
          </a:xfrm>
          <a:prstGeom prst="rect">
            <a:avLst/>
          </a:prstGeom>
          <a:noFill/>
          <a:ln w="9525">
            <a:noFill/>
            <a:miter lim="800000"/>
            <a:headEnd/>
            <a:tailEnd/>
          </a:ln>
        </p:spPr>
      </p:pic>
      <p:sp>
        <p:nvSpPr>
          <p:cNvPr id="2" name="Title 1"/>
          <p:cNvSpPr>
            <a:spLocks noGrp="1"/>
          </p:cNvSpPr>
          <p:nvPr>
            <p:ph type="title"/>
          </p:nvPr>
        </p:nvSpPr>
        <p:spPr>
          <a:xfrm>
            <a:off x="539552" y="332656"/>
            <a:ext cx="8330128" cy="648072"/>
          </a:xfrm>
        </p:spPr>
        <p:txBody>
          <a:bodyPr>
            <a:normAutofit/>
          </a:bodyPr>
          <a:lstStyle/>
          <a:p>
            <a:r>
              <a:rPr lang="en-GB" dirty="0" smtClean="0"/>
              <a:t>Mathematics of some of the parameters</a:t>
            </a:r>
            <a:endParaRPr lang="en-GB" dirty="0"/>
          </a:p>
        </p:txBody>
      </p:sp>
      <p:sp>
        <p:nvSpPr>
          <p:cNvPr id="3" name="Content Placeholder 2"/>
          <p:cNvSpPr>
            <a:spLocks noGrp="1"/>
          </p:cNvSpPr>
          <p:nvPr>
            <p:ph idx="1"/>
          </p:nvPr>
        </p:nvSpPr>
        <p:spPr>
          <a:xfrm>
            <a:off x="179512" y="1196752"/>
            <a:ext cx="4536504" cy="4975448"/>
          </a:xfrm>
        </p:spPr>
        <p:txBody>
          <a:bodyPr/>
          <a:lstStyle/>
          <a:p>
            <a:r>
              <a:rPr lang="en-GB" sz="2000" dirty="0" smtClean="0"/>
              <a:t>Bulk conductivity</a:t>
            </a:r>
          </a:p>
          <a:p>
            <a:pPr lvl="1"/>
            <a:r>
              <a:rPr lang="en-GB" sz="1800" dirty="0" smtClean="0"/>
              <a:t>Linear property</a:t>
            </a:r>
          </a:p>
          <a:p>
            <a:pPr lvl="1"/>
            <a:r>
              <a:rPr lang="en-GB" sz="1800" dirty="0" smtClean="0"/>
              <a:t>Sum of partial conductivity from each charge carrier</a:t>
            </a:r>
          </a:p>
          <a:p>
            <a:pPr lvl="1"/>
            <a:r>
              <a:rPr lang="en-GB" sz="1800" dirty="0" smtClean="0"/>
              <a:t>Partial conductivity: Charge, concentration, and mobility</a:t>
            </a:r>
          </a:p>
          <a:p>
            <a:endParaRPr lang="en-GB" sz="2000" dirty="0" smtClean="0"/>
          </a:p>
          <a:p>
            <a:r>
              <a:rPr lang="en-GB" sz="2000" dirty="0" smtClean="0"/>
              <a:t>Grain boundary transport</a:t>
            </a:r>
          </a:p>
          <a:p>
            <a:pPr lvl="1"/>
            <a:r>
              <a:rPr lang="en-GB" sz="1800" dirty="0" smtClean="0"/>
              <a:t>Linear property</a:t>
            </a:r>
          </a:p>
          <a:p>
            <a:pPr lvl="1"/>
            <a:r>
              <a:rPr lang="en-GB" sz="1800" dirty="0" smtClean="0"/>
              <a:t>Dominated by space charge layers</a:t>
            </a:r>
          </a:p>
          <a:p>
            <a:pPr lvl="1"/>
            <a:endParaRPr lang="en-GB" sz="1800" dirty="0" smtClean="0"/>
          </a:p>
          <a:p>
            <a:r>
              <a:rPr lang="en-GB" sz="2000" dirty="0" smtClean="0"/>
              <a:t>Electrode impedance</a:t>
            </a:r>
          </a:p>
          <a:p>
            <a:pPr lvl="1"/>
            <a:r>
              <a:rPr lang="en-GB" sz="1800" dirty="0" smtClean="0"/>
              <a:t>Butler-</a:t>
            </a:r>
            <a:r>
              <a:rPr lang="en-GB" sz="1800" dirty="0" err="1" smtClean="0"/>
              <a:t>Volmer</a:t>
            </a:r>
            <a:r>
              <a:rPr lang="en-GB" sz="1800" dirty="0" smtClean="0"/>
              <a:t> theory – linear case</a:t>
            </a:r>
          </a:p>
          <a:p>
            <a:pPr lvl="1"/>
            <a:r>
              <a:rPr lang="en-GB" sz="1800" dirty="0" smtClean="0"/>
              <a:t>Tafel behaviour – non-linear case</a:t>
            </a:r>
          </a:p>
          <a:p>
            <a:endParaRPr lang="en-GB" sz="2000" dirty="0"/>
          </a:p>
        </p:txBody>
      </p: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2769" name="Object 1"/>
          <p:cNvGraphicFramePr>
            <a:graphicFrameLocks noChangeAspect="1"/>
          </p:cNvGraphicFramePr>
          <p:nvPr/>
        </p:nvGraphicFramePr>
        <p:xfrm>
          <a:off x="6156176" y="5013176"/>
          <a:ext cx="2448272" cy="876746"/>
        </p:xfrm>
        <a:graphic>
          <a:graphicData uri="http://schemas.openxmlformats.org/presentationml/2006/ole">
            <mc:AlternateContent xmlns:mc="http://schemas.openxmlformats.org/markup-compatibility/2006">
              <mc:Choice xmlns:v="urn:schemas-microsoft-com:vml" Requires="v">
                <p:oleObj spid="_x0000_s32793" name="Equation" r:id="rId4" imgW="1409700" imgH="508000" progId="Equation.3">
                  <p:embed/>
                </p:oleObj>
              </mc:Choice>
              <mc:Fallback>
                <p:oleObj name="Equation" r:id="rId4" imgW="1409700" imgH="50800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5013176"/>
                        <a:ext cx="2448272" cy="8767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2771" name="Object 3"/>
          <p:cNvGraphicFramePr>
            <a:graphicFrameLocks noChangeAspect="1"/>
          </p:cNvGraphicFramePr>
          <p:nvPr/>
        </p:nvGraphicFramePr>
        <p:xfrm>
          <a:off x="6156176" y="5827737"/>
          <a:ext cx="2327808" cy="625599"/>
        </p:xfrm>
        <a:graphic>
          <a:graphicData uri="http://schemas.openxmlformats.org/presentationml/2006/ole">
            <mc:AlternateContent xmlns:mc="http://schemas.openxmlformats.org/markup-compatibility/2006">
              <mc:Choice xmlns:v="urn:schemas-microsoft-com:vml" Requires="v">
                <p:oleObj spid="_x0000_s32794" name="Equation" r:id="rId6" imgW="1523339" imgH="406224" progId="Equation.3">
                  <p:embed/>
                </p:oleObj>
              </mc:Choice>
              <mc:Fallback>
                <p:oleObj name="Equation" r:id="rId6" imgW="1523339" imgH="406224"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56176" y="5827737"/>
                        <a:ext cx="2327808" cy="6255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4" name="Object 6"/>
          <p:cNvGraphicFramePr>
            <a:graphicFrameLocks noChangeAspect="1"/>
          </p:cNvGraphicFramePr>
          <p:nvPr/>
        </p:nvGraphicFramePr>
        <p:xfrm>
          <a:off x="6326188" y="1883909"/>
          <a:ext cx="1486172" cy="440192"/>
        </p:xfrm>
        <a:graphic>
          <a:graphicData uri="http://schemas.openxmlformats.org/presentationml/2006/ole">
            <mc:AlternateContent xmlns:mc="http://schemas.openxmlformats.org/markup-compatibility/2006">
              <mc:Choice xmlns:v="urn:schemas-microsoft-com:vml" Requires="v">
                <p:oleObj spid="_x0000_s32795" name="Equation" r:id="rId8" imgW="736560" imgH="215640" progId="Equation.3">
                  <p:embed/>
                </p:oleObj>
              </mc:Choice>
              <mc:Fallback>
                <p:oleObj name="Equation" r:id="rId8" imgW="736560" imgH="215640" progId="Equation.3">
                  <p:embed/>
                  <p:pic>
                    <p:nvPicPr>
                      <p:cNvPr id="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6188" y="1883909"/>
                        <a:ext cx="1486172" cy="440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4824536" cy="864096"/>
          </a:xfrm>
        </p:spPr>
        <p:txBody>
          <a:bodyPr>
            <a:normAutofit fontScale="90000"/>
          </a:bodyPr>
          <a:lstStyle/>
          <a:p>
            <a:r>
              <a:rPr lang="en-GB" dirty="0" smtClean="0"/>
              <a:t>Conduction takes many paths</a:t>
            </a:r>
            <a:endParaRPr lang="en-GB" dirty="0"/>
          </a:p>
        </p:txBody>
      </p:sp>
      <p:sp>
        <p:nvSpPr>
          <p:cNvPr id="3" name="Content Placeholder 2"/>
          <p:cNvSpPr>
            <a:spLocks noGrp="1"/>
          </p:cNvSpPr>
          <p:nvPr>
            <p:ph idx="1"/>
          </p:nvPr>
        </p:nvSpPr>
        <p:spPr>
          <a:xfrm>
            <a:off x="251520" y="1268760"/>
            <a:ext cx="4608512" cy="4903440"/>
          </a:xfrm>
        </p:spPr>
        <p:txBody>
          <a:bodyPr>
            <a:normAutofit fontScale="92500" lnSpcReduction="20000"/>
          </a:bodyPr>
          <a:lstStyle/>
          <a:p>
            <a:r>
              <a:rPr lang="en-GB" dirty="0" smtClean="0"/>
              <a:t>Bulk (grain interior)</a:t>
            </a:r>
          </a:p>
          <a:p>
            <a:endParaRPr lang="en-GB" dirty="0" smtClean="0"/>
          </a:p>
          <a:p>
            <a:r>
              <a:rPr lang="en-GB" dirty="0" smtClean="0"/>
              <a:t>Grain boundaries</a:t>
            </a:r>
          </a:p>
          <a:p>
            <a:pPr lvl="1"/>
            <a:r>
              <a:rPr lang="en-GB" dirty="0" smtClean="0"/>
              <a:t>Series resistance </a:t>
            </a:r>
          </a:p>
          <a:p>
            <a:pPr lvl="1"/>
            <a:r>
              <a:rPr lang="en-GB" dirty="0" smtClean="0"/>
              <a:t>Parallel conductance</a:t>
            </a:r>
          </a:p>
          <a:p>
            <a:pPr lvl="1"/>
            <a:r>
              <a:rPr lang="en-GB" dirty="0" smtClean="0"/>
              <a:t>Core region</a:t>
            </a:r>
          </a:p>
          <a:p>
            <a:pPr lvl="1"/>
            <a:r>
              <a:rPr lang="en-GB" dirty="0" smtClean="0"/>
              <a:t>Space charge layers</a:t>
            </a:r>
          </a:p>
          <a:p>
            <a:endParaRPr lang="en-GB" dirty="0" smtClean="0"/>
          </a:p>
          <a:p>
            <a:r>
              <a:rPr lang="en-GB" dirty="0" smtClean="0"/>
              <a:t>Enhanced transport on external and internal surfaces</a:t>
            </a:r>
          </a:p>
          <a:p>
            <a:pPr lvl="1"/>
            <a:endParaRPr lang="en-GB" dirty="0" smtClean="0"/>
          </a:p>
          <a:p>
            <a:r>
              <a:rPr lang="en-GB" dirty="0" smtClean="0"/>
              <a:t>Transport in adsorbed water</a:t>
            </a:r>
          </a:p>
          <a:p>
            <a:endParaRPr lang="en-GB" dirty="0"/>
          </a:p>
          <a:p>
            <a:r>
              <a:rPr lang="en-GB" dirty="0" smtClean="0"/>
              <a:t>Electrode impedance</a:t>
            </a:r>
          </a:p>
        </p:txBody>
      </p:sp>
      <p:grpSp>
        <p:nvGrpSpPr>
          <p:cNvPr id="14" name="Group 18"/>
          <p:cNvGrpSpPr/>
          <p:nvPr/>
        </p:nvGrpSpPr>
        <p:grpSpPr>
          <a:xfrm>
            <a:off x="5292080" y="260648"/>
            <a:ext cx="3600400" cy="2376264"/>
            <a:chOff x="4788024" y="188640"/>
            <a:chExt cx="4824536" cy="3168352"/>
          </a:xfrm>
        </p:grpSpPr>
        <p:grpSp>
          <p:nvGrpSpPr>
            <p:cNvPr id="19" name="Group 13"/>
            <p:cNvGrpSpPr/>
            <p:nvPr/>
          </p:nvGrpSpPr>
          <p:grpSpPr>
            <a:xfrm>
              <a:off x="5508104" y="188640"/>
              <a:ext cx="3456384" cy="3168352"/>
              <a:chOff x="5364088" y="2060848"/>
              <a:chExt cx="3456384" cy="3168352"/>
            </a:xfrm>
          </p:grpSpPr>
          <p:sp>
            <p:nvSpPr>
              <p:cNvPr id="11" name="Rectangle 10"/>
              <p:cNvSpPr/>
              <p:nvPr/>
            </p:nvSpPr>
            <p:spPr>
              <a:xfrm>
                <a:off x="5659740" y="3478148"/>
                <a:ext cx="3600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876256" y="4581128"/>
                <a:ext cx="3600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8123252" y="3501008"/>
                <a:ext cx="3600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6876256" y="2348880"/>
                <a:ext cx="3600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6444208" y="2996952"/>
                <a:ext cx="1296144"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6785580" y="3323084"/>
                <a:ext cx="602352" cy="609972"/>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ounded Rectangle 3"/>
              <p:cNvSpPr/>
              <p:nvPr/>
            </p:nvSpPr>
            <p:spPr>
              <a:xfrm>
                <a:off x="5364088" y="2060848"/>
                <a:ext cx="1728192" cy="1584176"/>
              </a:xfrm>
              <a:prstGeom prst="roundRect">
                <a:avLst>
                  <a:gd name="adj" fmla="val 3542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7092280" y="2060848"/>
                <a:ext cx="1728192" cy="1584176"/>
              </a:xfrm>
              <a:prstGeom prst="roundRect">
                <a:avLst>
                  <a:gd name="adj" fmla="val 3542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5364088" y="3645024"/>
                <a:ext cx="1728192" cy="1584176"/>
              </a:xfrm>
              <a:prstGeom prst="roundRect">
                <a:avLst>
                  <a:gd name="adj" fmla="val 3542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7092280" y="3645024"/>
                <a:ext cx="1728192" cy="1584176"/>
              </a:xfrm>
              <a:prstGeom prst="roundRect">
                <a:avLst>
                  <a:gd name="adj" fmla="val 3542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Rectangle 15"/>
            <p:cNvSpPr/>
            <p:nvPr/>
          </p:nvSpPr>
          <p:spPr>
            <a:xfrm>
              <a:off x="4788024" y="1700808"/>
              <a:ext cx="576064" cy="144016"/>
            </a:xfrm>
            <a:prstGeom prst="rect">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5292080" y="260648"/>
              <a:ext cx="216024" cy="3096344"/>
            </a:xfrm>
            <a:prstGeom prst="rect">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9036496" y="1700808"/>
              <a:ext cx="576064" cy="144016"/>
            </a:xfrm>
            <a:prstGeom prst="rect">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8927976" y="260648"/>
              <a:ext cx="216024" cy="3096344"/>
            </a:xfrm>
            <a:prstGeom prst="rect">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0" name="Picture 2" descr="C:\Users\trulsn\Documents\Artikler\A-A-NorbyT\Nye\NaProCs\EQC 001.png"/>
          <p:cNvPicPr>
            <a:picLocks noChangeAspect="1" noChangeArrowheads="1"/>
          </p:cNvPicPr>
          <p:nvPr/>
        </p:nvPicPr>
        <p:blipFill>
          <a:blip r:embed="rId2" cstate="print"/>
          <a:srcRect/>
          <a:stretch>
            <a:fillRect/>
          </a:stretch>
        </p:blipFill>
        <p:spPr bwMode="auto">
          <a:xfrm>
            <a:off x="5508104" y="2852936"/>
            <a:ext cx="3199883" cy="3888432"/>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8330128" cy="864096"/>
          </a:xfrm>
        </p:spPr>
        <p:txBody>
          <a:bodyPr>
            <a:normAutofit/>
          </a:bodyPr>
          <a:lstStyle/>
          <a:p>
            <a:r>
              <a:rPr lang="en-GB" dirty="0" smtClean="0"/>
              <a:t>Bulk and grain boundary transport..</a:t>
            </a:r>
            <a:endParaRPr lang="en-GB" dirty="0"/>
          </a:p>
        </p:txBody>
      </p:sp>
      <p:sp>
        <p:nvSpPr>
          <p:cNvPr id="3" name="Content Placeholder 2"/>
          <p:cNvSpPr>
            <a:spLocks noGrp="1"/>
          </p:cNvSpPr>
          <p:nvPr>
            <p:ph idx="1"/>
          </p:nvPr>
        </p:nvSpPr>
        <p:spPr/>
        <p:txBody>
          <a:bodyPr/>
          <a:lstStyle/>
          <a:p>
            <a:r>
              <a:rPr lang="en-GB" dirty="0" smtClean="0"/>
              <a:t>in series (transport across) can be delineated by impedance spectroscopy;</a:t>
            </a:r>
          </a:p>
          <a:p>
            <a:endParaRPr lang="en-GB" dirty="0" smtClean="0"/>
          </a:p>
          <a:p>
            <a:r>
              <a:rPr lang="en-GB" dirty="0" smtClean="0"/>
              <a:t>in parallel (transport along) can </a:t>
            </a:r>
            <a:r>
              <a:rPr lang="en-GB" b="1" i="1" dirty="0" smtClean="0"/>
              <a:t>not </a:t>
            </a:r>
            <a:r>
              <a:rPr lang="en-GB" dirty="0" smtClean="0"/>
              <a:t>be delineated by impedance spectroscopy. </a:t>
            </a:r>
          </a:p>
          <a:p>
            <a:endParaRPr lang="en-GB" dirty="0"/>
          </a:p>
        </p:txBody>
      </p:sp>
    </p:spTree>
  </p:cSld>
  <p:clrMapOvr>
    <a:masterClrMapping/>
  </p:clrMapOvr>
  <p:transition spd="med">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20080"/>
          </a:xfrm>
        </p:spPr>
        <p:txBody>
          <a:bodyPr>
            <a:normAutofit/>
          </a:bodyPr>
          <a:lstStyle/>
          <a:p>
            <a:pPr lvl="1"/>
            <a:r>
              <a:rPr lang="nb-NO" sz="2400" dirty="0" err="1" smtClean="0"/>
              <a:t>Resistive/conductive</a:t>
            </a:r>
            <a:r>
              <a:rPr lang="nb-NO" sz="2400" dirty="0" smtClean="0"/>
              <a:t>, </a:t>
            </a:r>
            <a:r>
              <a:rPr lang="nb-NO" sz="2400" dirty="0" err="1" smtClean="0"/>
              <a:t>capacitive</a:t>
            </a:r>
            <a:r>
              <a:rPr lang="nb-NO" sz="2400" dirty="0" smtClean="0"/>
              <a:t>, </a:t>
            </a:r>
            <a:r>
              <a:rPr lang="nb-NO" sz="2400" dirty="0" err="1" smtClean="0"/>
              <a:t>inductive</a:t>
            </a:r>
            <a:r>
              <a:rPr lang="nb-NO" sz="2400" dirty="0" smtClean="0"/>
              <a:t> elements</a:t>
            </a:r>
            <a:endParaRPr lang="en-GB" sz="5400" dirty="0"/>
          </a:p>
        </p:txBody>
      </p:sp>
      <p:sp>
        <p:nvSpPr>
          <p:cNvPr id="3" name="Content Placeholder 2"/>
          <p:cNvSpPr>
            <a:spLocks noGrp="1"/>
          </p:cNvSpPr>
          <p:nvPr>
            <p:ph idx="1"/>
          </p:nvPr>
        </p:nvSpPr>
        <p:spPr>
          <a:xfrm>
            <a:off x="395536" y="980728"/>
            <a:ext cx="8568952" cy="5191472"/>
          </a:xfrm>
        </p:spPr>
        <p:txBody>
          <a:bodyPr/>
          <a:lstStyle/>
          <a:p>
            <a:r>
              <a:rPr lang="en-GB" sz="2000" dirty="0" smtClean="0"/>
              <a:t>Resistor (conductor) R=1/G; no phase shift between I and U</a:t>
            </a:r>
          </a:p>
          <a:p>
            <a:pPr lvl="1"/>
            <a:endParaRPr lang="en-GB" sz="1800" dirty="0" smtClean="0"/>
          </a:p>
          <a:p>
            <a:endParaRPr lang="en-GB" sz="2000" dirty="0" smtClean="0"/>
          </a:p>
          <a:p>
            <a:endParaRPr lang="en-GB" sz="2000" dirty="0" smtClean="0"/>
          </a:p>
          <a:p>
            <a:endParaRPr lang="en-GB" sz="2000" dirty="0" smtClean="0"/>
          </a:p>
          <a:p>
            <a:endParaRPr lang="en-GB" sz="2000" dirty="0" smtClean="0"/>
          </a:p>
          <a:p>
            <a:r>
              <a:rPr lang="en-GB" sz="2000" dirty="0" smtClean="0"/>
              <a:t>Capacitor</a:t>
            </a:r>
          </a:p>
          <a:p>
            <a:endParaRPr lang="en-GB" sz="2000" dirty="0" smtClean="0"/>
          </a:p>
          <a:p>
            <a:endParaRPr lang="en-GB" sz="2000" dirty="0" smtClean="0"/>
          </a:p>
          <a:p>
            <a:endParaRPr lang="en-GB" sz="2000" dirty="0" smtClean="0"/>
          </a:p>
          <a:p>
            <a:endParaRPr lang="en-GB" sz="2000" dirty="0" smtClean="0"/>
          </a:p>
          <a:p>
            <a:r>
              <a:rPr lang="en-GB" sz="2000" dirty="0" smtClean="0"/>
              <a:t>Inductor  L</a:t>
            </a:r>
          </a:p>
          <a:p>
            <a:endParaRPr lang="en-GB" sz="2000" dirty="0"/>
          </a:p>
        </p:txBody>
      </p:sp>
      <p:pic>
        <p:nvPicPr>
          <p:cNvPr id="2050" name="Picture 2" descr="C:\Documents and Settings\trulsn\My Documents\KJMMENA4010\Figures\Circuit-element-symbols.JPG"/>
          <p:cNvPicPr>
            <a:picLocks noChangeAspect="1" noChangeArrowheads="1"/>
          </p:cNvPicPr>
          <p:nvPr/>
        </p:nvPicPr>
        <p:blipFill>
          <a:blip r:link="rId3" cstate="print"/>
          <a:srcRect/>
          <a:stretch>
            <a:fillRect/>
          </a:stretch>
        </p:blipFill>
        <p:spPr bwMode="auto">
          <a:xfrm>
            <a:off x="5376862" y="1916832"/>
            <a:ext cx="3767138" cy="1249363"/>
          </a:xfrm>
          <a:prstGeom prst="rect">
            <a:avLst/>
          </a:prstGeom>
          <a:noFill/>
          <a:ln w="9525">
            <a:noFill/>
            <a:miter lim="800000"/>
            <a:headEnd/>
            <a:tailEnd/>
          </a:ln>
        </p:spPr>
      </p:pic>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051" name="Object 3"/>
          <p:cNvGraphicFramePr>
            <a:graphicFrameLocks noChangeAspect="1"/>
          </p:cNvGraphicFramePr>
          <p:nvPr/>
        </p:nvGraphicFramePr>
        <p:xfrm>
          <a:off x="1043608" y="1556792"/>
          <a:ext cx="3713354" cy="720080"/>
        </p:xfrm>
        <a:graphic>
          <a:graphicData uri="http://schemas.openxmlformats.org/presentationml/2006/ole">
            <mc:AlternateContent xmlns:mc="http://schemas.openxmlformats.org/markup-compatibility/2006">
              <mc:Choice xmlns:v="urn:schemas-microsoft-com:vml" Requires="v">
                <p:oleObj spid="_x0000_s2099" name="Equation" r:id="rId4" imgW="2501900" imgH="482600" progId="Equation.3">
                  <p:embed/>
                </p:oleObj>
              </mc:Choice>
              <mc:Fallback>
                <p:oleObj name="Equation" r:id="rId4" imgW="2501900" imgH="4826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608" y="1556792"/>
                        <a:ext cx="3713354"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053" name="Object 5"/>
          <p:cNvGraphicFramePr>
            <a:graphicFrameLocks noChangeAspect="1"/>
          </p:cNvGraphicFramePr>
          <p:nvPr/>
        </p:nvGraphicFramePr>
        <p:xfrm>
          <a:off x="1043608" y="2420888"/>
          <a:ext cx="2292085" cy="644649"/>
        </p:xfrm>
        <a:graphic>
          <a:graphicData uri="http://schemas.openxmlformats.org/presentationml/2006/ole">
            <mc:AlternateContent xmlns:mc="http://schemas.openxmlformats.org/markup-compatibility/2006">
              <mc:Choice xmlns:v="urn:schemas-microsoft-com:vml" Requires="v">
                <p:oleObj spid="_x0000_s2100" name="Equation" r:id="rId6" imgW="1524000" imgH="431800" progId="Equation.3">
                  <p:embed/>
                </p:oleObj>
              </mc:Choice>
              <mc:Fallback>
                <p:oleObj name="Equation" r:id="rId6" imgW="1524000" imgH="43180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3608" y="2420888"/>
                        <a:ext cx="2292085" cy="6446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055" name="Object 7"/>
          <p:cNvGraphicFramePr>
            <a:graphicFrameLocks noChangeAspect="1"/>
          </p:cNvGraphicFramePr>
          <p:nvPr/>
        </p:nvGraphicFramePr>
        <p:xfrm>
          <a:off x="2013024" y="3163828"/>
          <a:ext cx="1766888" cy="601662"/>
        </p:xfrm>
        <a:graphic>
          <a:graphicData uri="http://schemas.openxmlformats.org/presentationml/2006/ole">
            <mc:AlternateContent xmlns:mc="http://schemas.openxmlformats.org/markup-compatibility/2006">
              <mc:Choice xmlns:v="urn:schemas-microsoft-com:vml" Requires="v">
                <p:oleObj spid="_x0000_s2101" name="Equation" r:id="rId8" imgW="1143000" imgH="393480" progId="Equation.3">
                  <p:embed/>
                </p:oleObj>
              </mc:Choice>
              <mc:Fallback>
                <p:oleObj name="Equation" r:id="rId8" imgW="1143000" imgH="39348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3024" y="3163828"/>
                        <a:ext cx="1766888" cy="601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57" name="Picture 9" descr="C:\Documents and Settings\trulsn\My Documents\KJMMENA4010\Figures\MAW-12-24-dipoles.JPG"/>
          <p:cNvPicPr>
            <a:picLocks noChangeAspect="1" noChangeArrowheads="1"/>
          </p:cNvPicPr>
          <p:nvPr/>
        </p:nvPicPr>
        <p:blipFill>
          <a:blip r:link="rId10" cstate="print"/>
          <a:srcRect/>
          <a:stretch>
            <a:fillRect/>
          </a:stretch>
        </p:blipFill>
        <p:spPr bwMode="auto">
          <a:xfrm>
            <a:off x="7970589" y="3140968"/>
            <a:ext cx="777875" cy="1276350"/>
          </a:xfrm>
          <a:prstGeom prst="rect">
            <a:avLst/>
          </a:prstGeom>
          <a:noFill/>
          <a:ln w="9525">
            <a:noFill/>
            <a:miter lim="800000"/>
            <a:headEnd/>
            <a:tailEnd/>
          </a:ln>
        </p:spPr>
      </p:pic>
      <p:sp>
        <p:nvSpPr>
          <p:cNvPr id="2059"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058" name="Object 10"/>
          <p:cNvGraphicFramePr>
            <a:graphicFrameLocks noChangeAspect="1"/>
          </p:cNvGraphicFramePr>
          <p:nvPr/>
        </p:nvGraphicFramePr>
        <p:xfrm>
          <a:off x="1115616" y="3717032"/>
          <a:ext cx="4755878" cy="576064"/>
        </p:xfrm>
        <a:graphic>
          <a:graphicData uri="http://schemas.openxmlformats.org/presentationml/2006/ole">
            <mc:AlternateContent xmlns:mc="http://schemas.openxmlformats.org/markup-compatibility/2006">
              <mc:Choice xmlns:v="urn:schemas-microsoft-com:vml" Requires="v">
                <p:oleObj spid="_x0000_s2102" name="Equation" r:id="rId11" imgW="3378200" imgH="406400" progId="Equation.3">
                  <p:embed/>
                </p:oleObj>
              </mc:Choice>
              <mc:Fallback>
                <p:oleObj name="Equation" r:id="rId11" imgW="3378200" imgH="406400" progId="Equation.3">
                  <p:embed/>
                  <p:pic>
                    <p:nvPicPr>
                      <p:cNvPr id="0"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15616" y="3717032"/>
                        <a:ext cx="4755878" cy="5760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6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060" name="Object 12"/>
          <p:cNvGraphicFramePr>
            <a:graphicFrameLocks noChangeAspect="1"/>
          </p:cNvGraphicFramePr>
          <p:nvPr/>
        </p:nvGraphicFramePr>
        <p:xfrm>
          <a:off x="1115616" y="4293096"/>
          <a:ext cx="3769831" cy="720080"/>
        </p:xfrm>
        <a:graphic>
          <a:graphicData uri="http://schemas.openxmlformats.org/presentationml/2006/ole">
            <mc:AlternateContent xmlns:mc="http://schemas.openxmlformats.org/markup-compatibility/2006">
              <mc:Choice xmlns:v="urn:schemas-microsoft-com:vml" Requires="v">
                <p:oleObj spid="_x0000_s2103" name="Equation" r:id="rId13" imgW="2540000" imgH="482600" progId="Equation.3">
                  <p:embed/>
                </p:oleObj>
              </mc:Choice>
              <mc:Fallback>
                <p:oleObj name="Equation" r:id="rId13" imgW="2540000" imgH="482600" progId="Equation.3">
                  <p:embed/>
                  <p:pic>
                    <p:nvPicPr>
                      <p:cNvPr id="0" name="Picture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15616" y="4293096"/>
                        <a:ext cx="3769831"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6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062" name="Object 14"/>
          <p:cNvGraphicFramePr>
            <a:graphicFrameLocks noChangeAspect="1"/>
          </p:cNvGraphicFramePr>
          <p:nvPr/>
        </p:nvGraphicFramePr>
        <p:xfrm>
          <a:off x="1115616" y="5589240"/>
          <a:ext cx="6465648" cy="648072"/>
        </p:xfrm>
        <a:graphic>
          <a:graphicData uri="http://schemas.openxmlformats.org/presentationml/2006/ole">
            <mc:AlternateContent xmlns:mc="http://schemas.openxmlformats.org/markup-compatibility/2006">
              <mc:Choice xmlns:v="urn:schemas-microsoft-com:vml" Requires="v">
                <p:oleObj spid="_x0000_s2104" name="Equation" r:id="rId15" imgW="4089400" imgH="406400" progId="Equation.3">
                  <p:embed/>
                </p:oleObj>
              </mc:Choice>
              <mc:Fallback>
                <p:oleObj name="Equation" r:id="rId15" imgW="4089400" imgH="406400" progId="Equation.3">
                  <p:embed/>
                  <p:pic>
                    <p:nvPicPr>
                      <p:cNvPr id="0" name="Picture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15616" y="5589240"/>
                        <a:ext cx="6465648"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330128" cy="1268760"/>
          </a:xfrm>
        </p:spPr>
        <p:txBody>
          <a:bodyPr/>
          <a:lstStyle/>
          <a:p>
            <a:r>
              <a:rPr lang="en-GB" dirty="0" smtClean="0"/>
              <a:t>Constant phase elements (CPE)</a:t>
            </a:r>
            <a:endParaRPr lang="en-GB" dirty="0"/>
          </a:p>
        </p:txBody>
      </p:sp>
      <p:sp>
        <p:nvSpPr>
          <p:cNvPr id="3" name="Content Placeholder 2"/>
          <p:cNvSpPr>
            <a:spLocks noGrp="1"/>
          </p:cNvSpPr>
          <p:nvPr>
            <p:ph idx="1"/>
          </p:nvPr>
        </p:nvSpPr>
        <p:spPr>
          <a:xfrm>
            <a:off x="251520" y="1340768"/>
            <a:ext cx="7632848" cy="4831432"/>
          </a:xfrm>
        </p:spPr>
        <p:txBody>
          <a:bodyPr/>
          <a:lstStyle/>
          <a:p>
            <a:r>
              <a:rPr lang="en-GB" sz="2000" dirty="0" smtClean="0"/>
              <a:t>Constant phase elements (CPE); symbol Q</a:t>
            </a:r>
          </a:p>
          <a:p>
            <a:r>
              <a:rPr lang="en-GB" sz="2000" dirty="0" smtClean="0"/>
              <a:t>Mathematically mimics the impedance of real, non-ideal, processes and components; dispersions in time constants</a:t>
            </a:r>
          </a:p>
          <a:p>
            <a:endParaRPr lang="en-GB" sz="2000" dirty="0" smtClean="0"/>
          </a:p>
          <a:p>
            <a:r>
              <a:rPr lang="en-GB" sz="2000" dirty="0" smtClean="0"/>
              <a:t>Q has admittance</a:t>
            </a:r>
          </a:p>
          <a:p>
            <a:endParaRPr lang="en-GB" sz="2000" dirty="0" smtClean="0"/>
          </a:p>
          <a:p>
            <a:r>
              <a:rPr lang="en-GB" sz="2000" dirty="0" smtClean="0"/>
              <a:t>n = 1	Capacitor</a:t>
            </a:r>
          </a:p>
          <a:p>
            <a:r>
              <a:rPr lang="en-GB" sz="2000" dirty="0" smtClean="0"/>
              <a:t>n = 0	Conductor/Resistor</a:t>
            </a:r>
          </a:p>
          <a:p>
            <a:r>
              <a:rPr lang="en-GB" sz="2000" dirty="0" smtClean="0"/>
              <a:t>n = -1	Inductance</a:t>
            </a:r>
          </a:p>
          <a:p>
            <a:r>
              <a:rPr lang="en-GB" sz="2000" dirty="0" smtClean="0"/>
              <a:t>n = 0.5 	Warburg element</a:t>
            </a:r>
          </a:p>
          <a:p>
            <a:endParaRPr lang="en-GB" sz="2000" dirty="0" smtClean="0"/>
          </a:p>
          <a:p>
            <a:endParaRPr lang="en-GB" sz="2000" dirty="0" smtClean="0"/>
          </a:p>
          <a:p>
            <a:r>
              <a:rPr lang="en-GB" sz="2000" dirty="0" smtClean="0"/>
              <a:t>Values in between: Intermediate behaviours</a:t>
            </a:r>
            <a:endParaRPr lang="en-GB" sz="2000" dirty="0"/>
          </a:p>
        </p:txBody>
      </p:sp>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097" name="Object 1"/>
          <p:cNvGraphicFramePr>
            <a:graphicFrameLocks noChangeAspect="1"/>
          </p:cNvGraphicFramePr>
          <p:nvPr/>
        </p:nvGraphicFramePr>
        <p:xfrm>
          <a:off x="2987824" y="2636912"/>
          <a:ext cx="5409379" cy="720080"/>
        </p:xfrm>
        <a:graphic>
          <a:graphicData uri="http://schemas.openxmlformats.org/presentationml/2006/ole">
            <mc:AlternateContent xmlns:mc="http://schemas.openxmlformats.org/markup-compatibility/2006">
              <mc:Choice xmlns:v="urn:schemas-microsoft-com:vml" Requires="v">
                <p:oleObj spid="_x0000_s4112" name="Equation" r:id="rId3" imgW="2933700" imgH="393700" progId="Equation.3">
                  <p:embed/>
                </p:oleObj>
              </mc:Choice>
              <mc:Fallback>
                <p:oleObj name="Equation" r:id="rId3" imgW="2933700" imgH="3937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2636912"/>
                        <a:ext cx="5409379"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099" name="Object 3"/>
          <p:cNvGraphicFramePr>
            <a:graphicFrameLocks noChangeAspect="1"/>
          </p:cNvGraphicFramePr>
          <p:nvPr/>
        </p:nvGraphicFramePr>
        <p:xfrm>
          <a:off x="4499992" y="3346197"/>
          <a:ext cx="4644008" cy="2459067"/>
        </p:xfrm>
        <a:graphic>
          <a:graphicData uri="http://schemas.openxmlformats.org/presentationml/2006/ole">
            <mc:AlternateContent xmlns:mc="http://schemas.openxmlformats.org/markup-compatibility/2006">
              <mc:Choice xmlns:v="urn:schemas-microsoft-com:vml" Requires="v">
                <p:oleObj spid="_x0000_s4113" name="Chart" r:id="rId5" imgW="5486400" imgH="2905125" progId="Excel.Sheet.8">
                  <p:embed/>
                </p:oleObj>
              </mc:Choice>
              <mc:Fallback>
                <p:oleObj name="Chart" r:id="rId5" imgW="5486400" imgH="2905125" progId="Excel.Sheet.8">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3346197"/>
                        <a:ext cx="4644008" cy="24590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74320"/>
            <a:ext cx="8250120" cy="5674960"/>
          </a:xfrm>
        </p:spPr>
        <p:txBody>
          <a:bodyPr>
            <a:normAutofit/>
          </a:bodyPr>
          <a:lstStyle/>
          <a:p>
            <a:pPr algn="ctr"/>
            <a:r>
              <a:rPr lang="en-GB" sz="4000" dirty="0" smtClean="0"/>
              <a:t>Electrodes</a:t>
            </a:r>
            <a:endParaRPr lang="en-GB" sz="4000" dirty="0"/>
          </a:p>
        </p:txBody>
      </p:sp>
    </p:spTree>
  </p:cSld>
  <p:clrMapOvr>
    <a:masterClrMapping/>
  </p:clrMapOvr>
  <p:transition spd="med">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4320"/>
            <a:ext cx="8250120" cy="922432"/>
          </a:xfrm>
        </p:spPr>
        <p:txBody>
          <a:bodyPr/>
          <a:lstStyle/>
          <a:p>
            <a:r>
              <a:rPr lang="en-GB" dirty="0" smtClean="0"/>
              <a:t>Aqueous and solid state electrolyte electrodes</a:t>
            </a:r>
            <a:endParaRPr lang="en-GB" dirty="0"/>
          </a:p>
        </p:txBody>
      </p:sp>
      <p:pic>
        <p:nvPicPr>
          <p:cNvPr id="79874" name="Picture 2" descr="C:\Documents and Settings\trulsn\My Documents\KJMMENA4010\Figures\Electrode-electrolyte-1.JPG"/>
          <p:cNvPicPr>
            <a:picLocks noChangeAspect="1" noChangeArrowheads="1"/>
          </p:cNvPicPr>
          <p:nvPr/>
        </p:nvPicPr>
        <p:blipFill>
          <a:blip r:link="rId2" cstate="print"/>
          <a:srcRect/>
          <a:stretch>
            <a:fillRect/>
          </a:stretch>
        </p:blipFill>
        <p:spPr bwMode="auto">
          <a:xfrm>
            <a:off x="683568" y="1268760"/>
            <a:ext cx="6336704" cy="5143071"/>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trulsn\My Documents\KJMMENA4010\Figures\Electrode-electrolyte-1.JPG"/>
          <p:cNvPicPr>
            <a:picLocks noChangeAspect="1" noChangeArrowheads="1"/>
          </p:cNvPicPr>
          <p:nvPr/>
        </p:nvPicPr>
        <p:blipFill>
          <a:blip r:link="rId2" cstate="print"/>
          <a:srcRect/>
          <a:stretch>
            <a:fillRect/>
          </a:stretch>
        </p:blipFill>
        <p:spPr bwMode="auto">
          <a:xfrm>
            <a:off x="4427985" y="0"/>
            <a:ext cx="4716016" cy="3827669"/>
          </a:xfrm>
          <a:prstGeom prst="rect">
            <a:avLst/>
          </a:prstGeom>
          <a:noFill/>
          <a:ln w="9525">
            <a:noFill/>
            <a:miter lim="800000"/>
            <a:headEnd/>
            <a:tailEnd/>
          </a:ln>
        </p:spPr>
      </p:pic>
      <p:pic>
        <p:nvPicPr>
          <p:cNvPr id="31746" name="Picture 2" descr="C:\Documents and Settings\trulsn\My Documents\KJMMENA4010\Figures\Randles-1.JPG"/>
          <p:cNvPicPr>
            <a:picLocks noChangeAspect="1" noChangeArrowheads="1"/>
          </p:cNvPicPr>
          <p:nvPr/>
        </p:nvPicPr>
        <p:blipFill>
          <a:blip r:link="rId3" cstate="print"/>
          <a:srcRect/>
          <a:stretch>
            <a:fillRect/>
          </a:stretch>
        </p:blipFill>
        <p:spPr bwMode="auto">
          <a:xfrm>
            <a:off x="539552" y="4321482"/>
            <a:ext cx="6624736" cy="2203862"/>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smtClean="0"/>
              <a:t>Randles circuits</a:t>
            </a:r>
            <a:endParaRPr lang="en-GB" dirty="0"/>
          </a:p>
        </p:txBody>
      </p:sp>
      <p:sp>
        <p:nvSpPr>
          <p:cNvPr id="3" name="Content Placeholder 2"/>
          <p:cNvSpPr>
            <a:spLocks noGrp="1"/>
          </p:cNvSpPr>
          <p:nvPr>
            <p:ph idx="1"/>
          </p:nvPr>
        </p:nvSpPr>
        <p:spPr/>
        <p:txBody>
          <a:bodyPr/>
          <a:lstStyle/>
          <a:p>
            <a:r>
              <a:rPr lang="en-GB" sz="2000" dirty="0" smtClean="0"/>
              <a:t>Charge transfer (ct)</a:t>
            </a:r>
          </a:p>
          <a:p>
            <a:r>
              <a:rPr lang="en-GB" sz="2000" dirty="0" smtClean="0"/>
              <a:t>Double layer (dl)</a:t>
            </a:r>
          </a:p>
          <a:p>
            <a:r>
              <a:rPr lang="en-GB" sz="2000" dirty="0" smtClean="0"/>
              <a:t>Diffusion (d) and chemical storage</a:t>
            </a:r>
          </a:p>
          <a:p>
            <a:endParaRPr lang="en-GB" sz="2000" dirty="0" smtClean="0"/>
          </a:p>
          <a:p>
            <a:endParaRPr lang="en-GB" sz="2000" dirty="0" smtClean="0"/>
          </a:p>
          <a:p>
            <a:endParaRPr lang="en-GB" sz="2000" dirty="0" smtClean="0"/>
          </a:p>
          <a:p>
            <a:r>
              <a:rPr lang="en-GB" sz="2000" dirty="0" smtClean="0"/>
              <a:t>Non-blocking                     Semi-blocking or Blocking</a:t>
            </a:r>
            <a:endParaRPr lang="en-GB" sz="2000" dirty="0"/>
          </a:p>
        </p:txBody>
      </p:sp>
    </p:spTree>
  </p:cSld>
  <p:clrMapOvr>
    <a:masterClrMapping/>
  </p:clrMapOvr>
  <p:transition spd="med">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792088"/>
          </a:xfrm>
        </p:spPr>
        <p:txBody>
          <a:bodyPr>
            <a:normAutofit fontScale="90000"/>
          </a:bodyPr>
          <a:lstStyle/>
          <a:p>
            <a:r>
              <a:rPr lang="en-GB" dirty="0" smtClean="0"/>
              <a:t>Electrode charge transfer kinetics: Butler-</a:t>
            </a:r>
            <a:r>
              <a:rPr lang="en-GB" dirty="0" err="1" smtClean="0"/>
              <a:t>Volmer</a:t>
            </a:r>
            <a:r>
              <a:rPr lang="en-GB" dirty="0" smtClean="0"/>
              <a:t> (BV)</a:t>
            </a:r>
            <a:endParaRPr lang="en-GB" dirty="0"/>
          </a:p>
        </p:txBody>
      </p:sp>
      <p:sp>
        <p:nvSpPr>
          <p:cNvPr id="3" name="Content Placeholder 2"/>
          <p:cNvSpPr>
            <a:spLocks noGrp="1"/>
          </p:cNvSpPr>
          <p:nvPr>
            <p:ph idx="1"/>
          </p:nvPr>
        </p:nvSpPr>
        <p:spPr>
          <a:xfrm>
            <a:off x="539552" y="1124744"/>
            <a:ext cx="8394136" cy="4176464"/>
          </a:xfrm>
        </p:spPr>
        <p:txBody>
          <a:bodyPr/>
          <a:lstStyle/>
          <a:p>
            <a:r>
              <a:rPr lang="en-GB" sz="2000" dirty="0" smtClean="0"/>
              <a:t>An electrode has an equilibrium Nernst potential</a:t>
            </a:r>
          </a:p>
          <a:p>
            <a:pPr lvl="1"/>
            <a:r>
              <a:rPr lang="en-GB" sz="1800" dirty="0" smtClean="0"/>
              <a:t>(</a:t>
            </a:r>
            <a:r>
              <a:rPr lang="en-GB" sz="1800" dirty="0" err="1" smtClean="0"/>
              <a:t>vs</a:t>
            </a:r>
            <a:r>
              <a:rPr lang="en-GB" sz="1800" dirty="0" smtClean="0"/>
              <a:t> another electrode)</a:t>
            </a:r>
          </a:p>
          <a:p>
            <a:pPr lvl="1"/>
            <a:endParaRPr lang="en-GB" sz="1800" dirty="0" smtClean="0"/>
          </a:p>
          <a:p>
            <a:r>
              <a:rPr lang="en-GB" sz="2000" dirty="0" smtClean="0"/>
              <a:t>At this potential there is no net current; </a:t>
            </a:r>
            <a:r>
              <a:rPr lang="en-GB" sz="2000" i="1" dirty="0" err="1" smtClean="0"/>
              <a:t>i</a:t>
            </a:r>
            <a:r>
              <a:rPr lang="en-GB" sz="2000" dirty="0" smtClean="0"/>
              <a:t> = 0.</a:t>
            </a:r>
          </a:p>
          <a:p>
            <a:pPr lvl="1"/>
            <a:r>
              <a:rPr lang="en-GB" sz="1800" dirty="0" smtClean="0"/>
              <a:t>Forward and backward currents </a:t>
            </a:r>
            <a:r>
              <a:rPr lang="en-GB" sz="1800" i="1" dirty="0" smtClean="0"/>
              <a:t>i</a:t>
            </a:r>
            <a:r>
              <a:rPr lang="en-GB" sz="1800" i="1" baseline="-25000" dirty="0" smtClean="0"/>
              <a:t>0</a:t>
            </a:r>
            <a:r>
              <a:rPr lang="en-GB" sz="1800" dirty="0" smtClean="0"/>
              <a:t> are equal and cancel </a:t>
            </a:r>
          </a:p>
          <a:p>
            <a:endParaRPr lang="en-GB" sz="2000" dirty="0" smtClean="0"/>
          </a:p>
          <a:p>
            <a:r>
              <a:rPr lang="en-GB" sz="2000" dirty="0" smtClean="0"/>
              <a:t>Other potentials can be represented as an overpotential </a:t>
            </a:r>
            <a:r>
              <a:rPr lang="el-GR" sz="2000" i="1" dirty="0" smtClean="0"/>
              <a:t>η</a:t>
            </a:r>
            <a:endParaRPr lang="nb-NO" sz="2000" i="1" dirty="0" smtClean="0"/>
          </a:p>
          <a:p>
            <a:endParaRPr lang="nb-NO" sz="2000" i="1" dirty="0" smtClean="0"/>
          </a:p>
          <a:p>
            <a:r>
              <a:rPr lang="nb-NO" sz="2000" dirty="0" err="1" smtClean="0"/>
              <a:t>Current</a:t>
            </a:r>
            <a:r>
              <a:rPr lang="nb-NO" sz="2000" dirty="0" smtClean="0"/>
              <a:t> </a:t>
            </a:r>
            <a:r>
              <a:rPr lang="nb-NO" sz="2000" dirty="0" err="1" smtClean="0"/>
              <a:t>vs</a:t>
            </a:r>
            <a:r>
              <a:rPr lang="nb-NO" sz="2000" dirty="0" smtClean="0"/>
              <a:t> overpotential </a:t>
            </a:r>
            <a:r>
              <a:rPr lang="nb-NO" sz="2000" dirty="0" err="1" smtClean="0"/>
              <a:t>according</a:t>
            </a:r>
            <a:r>
              <a:rPr lang="nb-NO" sz="2000" dirty="0" smtClean="0"/>
              <a:t> to </a:t>
            </a:r>
            <a:r>
              <a:rPr lang="nb-NO" sz="2000" dirty="0" err="1" smtClean="0"/>
              <a:t>the</a:t>
            </a:r>
            <a:r>
              <a:rPr lang="nb-NO" sz="2000" dirty="0" smtClean="0"/>
              <a:t> BV </a:t>
            </a:r>
            <a:r>
              <a:rPr lang="nb-NO" sz="2000" dirty="0" err="1" smtClean="0"/>
              <a:t>equation</a:t>
            </a:r>
            <a:r>
              <a:rPr lang="nb-NO" sz="2000" dirty="0" smtClean="0"/>
              <a:t>:</a:t>
            </a:r>
            <a:r>
              <a:rPr lang="en-GB" sz="2000" dirty="0" smtClean="0"/>
              <a:t> </a:t>
            </a:r>
            <a:endParaRPr lang="en-GB" sz="20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0897" name="Object 1"/>
          <p:cNvGraphicFramePr>
            <a:graphicFrameLocks noChangeAspect="1"/>
          </p:cNvGraphicFramePr>
          <p:nvPr/>
        </p:nvGraphicFramePr>
        <p:xfrm>
          <a:off x="751501" y="4941168"/>
          <a:ext cx="3676483" cy="1316579"/>
        </p:xfrm>
        <a:graphic>
          <a:graphicData uri="http://schemas.openxmlformats.org/presentationml/2006/ole">
            <mc:AlternateContent xmlns:mc="http://schemas.openxmlformats.org/markup-compatibility/2006">
              <mc:Choice xmlns:v="urn:schemas-microsoft-com:vml" Requires="v">
                <p:oleObj spid="_x0000_s80912" name="Equation" r:id="rId3" imgW="1409700" imgH="508000" progId="Equation.3">
                  <p:embed/>
                </p:oleObj>
              </mc:Choice>
              <mc:Fallback>
                <p:oleObj name="Equation" r:id="rId3" imgW="1409700" imgH="5080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01" y="4941168"/>
                        <a:ext cx="3676483" cy="13165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09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0899" name="Object 3"/>
          <p:cNvGraphicFramePr>
            <a:graphicFrameLocks noChangeAspect="1"/>
          </p:cNvGraphicFramePr>
          <p:nvPr/>
        </p:nvGraphicFramePr>
        <p:xfrm>
          <a:off x="4572000" y="4529123"/>
          <a:ext cx="4464496" cy="2356262"/>
        </p:xfrm>
        <a:graphic>
          <a:graphicData uri="http://schemas.openxmlformats.org/presentationml/2006/ole">
            <mc:AlternateContent xmlns:mc="http://schemas.openxmlformats.org/markup-compatibility/2006">
              <mc:Choice xmlns:v="urn:schemas-microsoft-com:vml" Requires="v">
                <p:oleObj spid="_x0000_s80913" name="Chart" r:id="rId5" imgW="3771900" imgH="1990725" progId="Excel.Sheet.8">
                  <p:embed/>
                </p:oleObj>
              </mc:Choice>
              <mc:Fallback>
                <p:oleObj name="Chart" r:id="rId5" imgW="3771900" imgH="1990725" progId="Excel.Sheet.8">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4529123"/>
                        <a:ext cx="4464496" cy="2356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 small overpotentials, we can </a:t>
            </a:r>
            <a:r>
              <a:rPr lang="en-GB" dirty="0" err="1" smtClean="0"/>
              <a:t>linearise</a:t>
            </a:r>
            <a:r>
              <a:rPr lang="en-GB" dirty="0" smtClean="0"/>
              <a:t> BV</a:t>
            </a:r>
            <a:endParaRPr lang="en-GB" dirty="0"/>
          </a:p>
        </p:txBody>
      </p:sp>
      <p:sp>
        <p:nvSpPr>
          <p:cNvPr id="849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4993" name="Object 1"/>
          <p:cNvGraphicFramePr>
            <a:graphicFrameLocks noChangeAspect="1"/>
          </p:cNvGraphicFramePr>
          <p:nvPr/>
        </p:nvGraphicFramePr>
        <p:xfrm>
          <a:off x="1259632" y="1484784"/>
          <a:ext cx="5184574" cy="864096"/>
        </p:xfrm>
        <a:graphic>
          <a:graphicData uri="http://schemas.openxmlformats.org/presentationml/2006/ole">
            <mc:AlternateContent xmlns:mc="http://schemas.openxmlformats.org/markup-compatibility/2006">
              <mc:Choice xmlns:v="urn:schemas-microsoft-com:vml" Requires="v">
                <p:oleObj spid="_x0000_s85016" name="Equation" r:id="rId3" imgW="2743200" imgH="457200" progId="Equation.3">
                  <p:embed/>
                </p:oleObj>
              </mc:Choice>
              <mc:Fallback>
                <p:oleObj name="Equation" r:id="rId3" imgW="2743200" imgH="4572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484784"/>
                        <a:ext cx="5184574" cy="8640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499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4995" name="Object 3"/>
          <p:cNvGraphicFramePr>
            <a:graphicFrameLocks noChangeAspect="1"/>
          </p:cNvGraphicFramePr>
          <p:nvPr/>
        </p:nvGraphicFramePr>
        <p:xfrm>
          <a:off x="1259632" y="2852936"/>
          <a:ext cx="5040560" cy="824819"/>
        </p:xfrm>
        <a:graphic>
          <a:graphicData uri="http://schemas.openxmlformats.org/presentationml/2006/ole">
            <mc:AlternateContent xmlns:mc="http://schemas.openxmlformats.org/markup-compatibility/2006">
              <mc:Choice xmlns:v="urn:schemas-microsoft-com:vml" Requires="v">
                <p:oleObj spid="_x0000_s85017" name="Equation" r:id="rId5" imgW="2616200" imgH="431800" progId="Equation.3">
                  <p:embed/>
                </p:oleObj>
              </mc:Choice>
              <mc:Fallback>
                <p:oleObj name="Equation" r:id="rId5" imgW="2616200" imgH="431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9632" y="2852936"/>
                        <a:ext cx="5040560" cy="8248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499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4997" name="Object 5"/>
          <p:cNvGraphicFramePr>
            <a:graphicFrameLocks noChangeAspect="1"/>
          </p:cNvGraphicFramePr>
          <p:nvPr/>
        </p:nvGraphicFramePr>
        <p:xfrm>
          <a:off x="4211960" y="3861048"/>
          <a:ext cx="4454081" cy="2350765"/>
        </p:xfrm>
        <a:graphic>
          <a:graphicData uri="http://schemas.openxmlformats.org/presentationml/2006/ole">
            <mc:AlternateContent xmlns:mc="http://schemas.openxmlformats.org/markup-compatibility/2006">
              <mc:Choice xmlns:v="urn:schemas-microsoft-com:vml" Requires="v">
                <p:oleObj spid="_x0000_s85018" name="Chart" r:id="rId7" imgW="3771900" imgH="1990725" progId="Excel.Sheet.8">
                  <p:embed/>
                </p:oleObj>
              </mc:Choice>
              <mc:Fallback>
                <p:oleObj name="Chart" r:id="rId7" imgW="3771900" imgH="1990725" progId="Excel.Sheet.8">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1960" y="3861048"/>
                        <a:ext cx="4454081" cy="23507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Oval 9"/>
          <p:cNvSpPr/>
          <p:nvPr/>
        </p:nvSpPr>
        <p:spPr>
          <a:xfrm>
            <a:off x="4932040" y="4869160"/>
            <a:ext cx="1368152" cy="13681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spd="med">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 large overpotentials, we can neglect the backward direction</a:t>
            </a:r>
            <a:endParaRPr lang="en-GB" dirty="0"/>
          </a:p>
        </p:txBody>
      </p:sp>
      <p:graphicFrame>
        <p:nvGraphicFramePr>
          <p:cNvPr id="3" name="Object 5"/>
          <p:cNvGraphicFramePr>
            <a:graphicFrameLocks noChangeAspect="1"/>
          </p:cNvGraphicFramePr>
          <p:nvPr/>
        </p:nvGraphicFramePr>
        <p:xfrm>
          <a:off x="4427984" y="980728"/>
          <a:ext cx="4454081" cy="2350765"/>
        </p:xfrm>
        <a:graphic>
          <a:graphicData uri="http://schemas.openxmlformats.org/presentationml/2006/ole">
            <mc:AlternateContent xmlns:mc="http://schemas.openxmlformats.org/markup-compatibility/2006">
              <mc:Choice xmlns:v="urn:schemas-microsoft-com:vml" Requires="v">
                <p:oleObj spid="_x0000_s86048" name="Chart" r:id="rId3" imgW="3771900" imgH="1990725" progId="Excel.Sheet.8">
                  <p:embed/>
                </p:oleObj>
              </mc:Choice>
              <mc:Fallback>
                <p:oleObj name="Chart" r:id="rId3" imgW="3771900" imgH="1990725" progId="Excel.Shee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980728"/>
                        <a:ext cx="4454081" cy="23507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Oval 3"/>
          <p:cNvSpPr/>
          <p:nvPr/>
        </p:nvSpPr>
        <p:spPr>
          <a:xfrm>
            <a:off x="7236296" y="548680"/>
            <a:ext cx="1907704" cy="192568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0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6019" name="Object 3"/>
          <p:cNvGraphicFramePr>
            <a:graphicFrameLocks noChangeAspect="1"/>
          </p:cNvGraphicFramePr>
          <p:nvPr/>
        </p:nvGraphicFramePr>
        <p:xfrm>
          <a:off x="884521" y="1556792"/>
          <a:ext cx="2679367" cy="720080"/>
        </p:xfrm>
        <a:graphic>
          <a:graphicData uri="http://schemas.openxmlformats.org/presentationml/2006/ole">
            <mc:AlternateContent xmlns:mc="http://schemas.openxmlformats.org/markup-compatibility/2006">
              <mc:Choice xmlns:v="urn:schemas-microsoft-com:vml" Requires="v">
                <p:oleObj spid="_x0000_s86049" name="Equation" r:id="rId5" imgW="1523339" imgH="406224" progId="Equation.3">
                  <p:embed/>
                </p:oleObj>
              </mc:Choice>
              <mc:Fallback>
                <p:oleObj name="Equation" r:id="rId5" imgW="1523339" imgH="406224"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521" y="1556792"/>
                        <a:ext cx="2679367"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602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6021" name="Object 5"/>
          <p:cNvGraphicFramePr>
            <a:graphicFrameLocks noChangeAspect="1"/>
          </p:cNvGraphicFramePr>
          <p:nvPr/>
        </p:nvGraphicFramePr>
        <p:xfrm>
          <a:off x="611560" y="2492896"/>
          <a:ext cx="3332463" cy="720080"/>
        </p:xfrm>
        <a:graphic>
          <a:graphicData uri="http://schemas.openxmlformats.org/presentationml/2006/ole">
            <mc:AlternateContent xmlns:mc="http://schemas.openxmlformats.org/markup-compatibility/2006">
              <mc:Choice xmlns:v="urn:schemas-microsoft-com:vml" Requires="v">
                <p:oleObj spid="_x0000_s86050" name="Equation" r:id="rId7" imgW="1892300" imgH="406400" progId="Equation.3">
                  <p:embed/>
                </p:oleObj>
              </mc:Choice>
              <mc:Fallback>
                <p:oleObj name="Equation" r:id="rId7" imgW="1892300" imgH="4064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560" y="2492896"/>
                        <a:ext cx="3332463"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602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6023" name="Object 7"/>
          <p:cNvGraphicFramePr>
            <a:graphicFrameLocks noChangeAspect="1"/>
          </p:cNvGraphicFramePr>
          <p:nvPr/>
        </p:nvGraphicFramePr>
        <p:xfrm>
          <a:off x="2233613" y="3414713"/>
          <a:ext cx="4840287" cy="2917825"/>
        </p:xfrm>
        <a:graphic>
          <a:graphicData uri="http://schemas.openxmlformats.org/presentationml/2006/ole">
            <mc:AlternateContent xmlns:mc="http://schemas.openxmlformats.org/markup-compatibility/2006">
              <mc:Choice xmlns:v="urn:schemas-microsoft-com:vml" Requires="v">
                <p:oleObj spid="_x0000_s86051" name="Worksheet" r:id="rId9" imgW="4724355" imgH="2848043" progId="Excel.Sheet.8">
                  <p:embed/>
                </p:oleObj>
              </mc:Choice>
              <mc:Fallback>
                <p:oleObj name="Worksheet" r:id="rId9" imgW="4724355" imgH="2848043" progId="Excel.Sheet.8">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33613" y="3414713"/>
                        <a:ext cx="4840287" cy="2917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6021"/>
                                        </p:tgtEl>
                                        <p:attrNameLst>
                                          <p:attrName>style.visibility</p:attrName>
                                        </p:attrNameLst>
                                      </p:cBhvr>
                                      <p:to>
                                        <p:strVal val="visible"/>
                                      </p:to>
                                    </p:set>
                                    <p:animEffect transition="in" filter="dissolve">
                                      <p:cBhvr>
                                        <p:cTn id="7" dur="500"/>
                                        <p:tgtEl>
                                          <p:spTgt spid="860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6023"/>
                                        </p:tgtEl>
                                        <p:attrNameLst>
                                          <p:attrName>style.visibility</p:attrName>
                                        </p:attrNameLst>
                                      </p:cBhvr>
                                      <p:to>
                                        <p:strVal val="visible"/>
                                      </p:to>
                                    </p:set>
                                    <p:animEffect transition="in" filter="dissolve">
                                      <p:cBhvr>
                                        <p:cTn id="12" dur="500"/>
                                        <p:tgtEl>
                                          <p:spTgt spid="86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8602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20080"/>
          </a:xfrm>
        </p:spPr>
        <p:txBody>
          <a:bodyPr/>
          <a:lstStyle/>
          <a:p>
            <a:r>
              <a:rPr lang="en-GB" dirty="0" smtClean="0"/>
              <a:t>Mass transport limitations</a:t>
            </a:r>
            <a:endParaRPr lang="en-GB" dirty="0"/>
          </a:p>
        </p:txBody>
      </p:sp>
      <p:sp>
        <p:nvSpPr>
          <p:cNvPr id="4" name="Content Placeholder 3"/>
          <p:cNvSpPr>
            <a:spLocks noGrp="1"/>
          </p:cNvSpPr>
          <p:nvPr>
            <p:ph idx="1"/>
          </p:nvPr>
        </p:nvSpPr>
        <p:spPr>
          <a:xfrm>
            <a:off x="539552" y="1124744"/>
            <a:ext cx="8394136" cy="5047456"/>
          </a:xfrm>
        </p:spPr>
        <p:txBody>
          <a:bodyPr/>
          <a:lstStyle/>
          <a:p>
            <a:r>
              <a:rPr lang="el-GR" i="1" dirty="0" smtClean="0"/>
              <a:t>η</a:t>
            </a:r>
            <a:r>
              <a:rPr lang="en-GB" i="1" dirty="0" smtClean="0"/>
              <a:t>-</a:t>
            </a:r>
            <a:r>
              <a:rPr lang="en-GB" i="1" dirty="0" err="1" smtClean="0"/>
              <a:t>i</a:t>
            </a:r>
            <a:r>
              <a:rPr lang="en-GB" dirty="0" smtClean="0"/>
              <a:t> curve with mass transport limiting current </a:t>
            </a:r>
            <a:r>
              <a:rPr lang="en-GB" i="1" dirty="0" err="1" smtClean="0"/>
              <a:t>i</a:t>
            </a:r>
            <a:r>
              <a:rPr lang="en-GB" i="1" baseline="-25000" dirty="0" err="1" smtClean="0"/>
              <a:t>l</a:t>
            </a:r>
            <a:r>
              <a:rPr lang="en-GB" dirty="0" smtClean="0"/>
              <a:t> (left)</a:t>
            </a:r>
          </a:p>
          <a:p>
            <a:r>
              <a:rPr lang="en-GB" dirty="0" smtClean="0"/>
              <a:t>Typical fuel cell discharge </a:t>
            </a:r>
            <a:r>
              <a:rPr lang="en-GB" i="1" dirty="0" err="1" smtClean="0"/>
              <a:t>i</a:t>
            </a:r>
            <a:r>
              <a:rPr lang="en-GB" i="1" dirty="0" smtClean="0"/>
              <a:t>-U</a:t>
            </a:r>
            <a:r>
              <a:rPr lang="en-GB" dirty="0" smtClean="0"/>
              <a:t> curve with activation or concentration loss, ohmic loss, and mass transport limiting current (right)</a:t>
            </a:r>
            <a:endParaRPr lang="en-GB" i="1" dirty="0"/>
          </a:p>
        </p:txBody>
      </p:sp>
      <p:pic>
        <p:nvPicPr>
          <p:cNvPr id="87042" name="Picture 2" descr="C:\Documents and Settings\trulsn\My Documents\KJMMENA4010\Figures\I-V-mass-transfer.JPG"/>
          <p:cNvPicPr>
            <a:picLocks noChangeAspect="1" noChangeArrowheads="1"/>
          </p:cNvPicPr>
          <p:nvPr/>
        </p:nvPicPr>
        <p:blipFill>
          <a:blip r:link="rId2" cstate="print"/>
          <a:srcRect/>
          <a:stretch>
            <a:fillRect/>
          </a:stretch>
        </p:blipFill>
        <p:spPr bwMode="auto">
          <a:xfrm>
            <a:off x="702658" y="2924944"/>
            <a:ext cx="8045806" cy="3276227"/>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trulsn\My Documents\KJMMENA4010\Figures\Randles-1.JPG"/>
          <p:cNvPicPr>
            <a:picLocks noChangeAspect="1" noChangeArrowheads="1"/>
          </p:cNvPicPr>
          <p:nvPr/>
        </p:nvPicPr>
        <p:blipFill>
          <a:blip r:link="rId2" cstate="print"/>
          <a:srcRect/>
          <a:stretch>
            <a:fillRect/>
          </a:stretch>
        </p:blipFill>
        <p:spPr bwMode="auto">
          <a:xfrm>
            <a:off x="4716016" y="620688"/>
            <a:ext cx="4315324" cy="1435586"/>
          </a:xfrm>
          <a:prstGeom prst="rect">
            <a:avLst/>
          </a:prstGeom>
          <a:noFill/>
          <a:ln w="9525">
            <a:noFill/>
            <a:miter lim="800000"/>
            <a:headEnd/>
            <a:tailEnd/>
          </a:ln>
        </p:spPr>
      </p:pic>
      <p:sp>
        <p:nvSpPr>
          <p:cNvPr id="2" name="Title 1"/>
          <p:cNvSpPr>
            <a:spLocks noGrp="1"/>
          </p:cNvSpPr>
          <p:nvPr>
            <p:ph type="title"/>
          </p:nvPr>
        </p:nvSpPr>
        <p:spPr>
          <a:xfrm>
            <a:off x="539552" y="116632"/>
            <a:ext cx="8330128" cy="720080"/>
          </a:xfrm>
        </p:spPr>
        <p:txBody>
          <a:bodyPr>
            <a:normAutofit/>
          </a:bodyPr>
          <a:lstStyle/>
          <a:p>
            <a:r>
              <a:rPr lang="en-GB" dirty="0" smtClean="0"/>
              <a:t>Electrode impedances; DC or AC techniques </a:t>
            </a:r>
            <a:endParaRPr lang="en-GB" dirty="0"/>
          </a:p>
        </p:txBody>
      </p:sp>
      <p:sp>
        <p:nvSpPr>
          <p:cNvPr id="3" name="Content Placeholder 2"/>
          <p:cNvSpPr>
            <a:spLocks noGrp="1"/>
          </p:cNvSpPr>
          <p:nvPr>
            <p:ph idx="1"/>
          </p:nvPr>
        </p:nvSpPr>
        <p:spPr>
          <a:xfrm>
            <a:off x="539552" y="1556792"/>
            <a:ext cx="7848872" cy="4615408"/>
          </a:xfrm>
        </p:spPr>
        <p:txBody>
          <a:bodyPr/>
          <a:lstStyle/>
          <a:p>
            <a:r>
              <a:rPr lang="en-GB" sz="2000" dirty="0" smtClean="0"/>
              <a:t>DC</a:t>
            </a:r>
          </a:p>
          <a:p>
            <a:pPr lvl="1"/>
            <a:r>
              <a:rPr lang="en-GB" sz="1800" dirty="0" err="1" smtClean="0"/>
              <a:t>Chronovoltammetry</a:t>
            </a:r>
            <a:r>
              <a:rPr lang="en-GB" sz="1800" dirty="0" smtClean="0"/>
              <a:t>: Steady state: One potential at the time</a:t>
            </a:r>
          </a:p>
          <a:p>
            <a:pPr lvl="1"/>
            <a:r>
              <a:rPr lang="en-GB" sz="1800" dirty="0" smtClean="0"/>
              <a:t>Linear sweep voltammetry (LSV): Very slow scan</a:t>
            </a:r>
          </a:p>
          <a:p>
            <a:pPr lvl="2"/>
            <a:r>
              <a:rPr lang="en-GB" sz="1600" dirty="0" smtClean="0"/>
              <a:t>Probing U/I of the resistances (kinetics)</a:t>
            </a:r>
          </a:p>
          <a:p>
            <a:pPr lvl="1"/>
            <a:endParaRPr lang="en-GB" sz="1800" dirty="0" smtClean="0"/>
          </a:p>
          <a:p>
            <a:r>
              <a:rPr lang="en-GB" sz="2000" dirty="0" smtClean="0"/>
              <a:t>Cyclic voltammetry</a:t>
            </a:r>
          </a:p>
          <a:p>
            <a:pPr lvl="1"/>
            <a:r>
              <a:rPr lang="en-GB" sz="1800" dirty="0" smtClean="0"/>
              <a:t>Faster, usually cyclic, voltammetry</a:t>
            </a:r>
          </a:p>
          <a:p>
            <a:pPr lvl="2"/>
            <a:r>
              <a:rPr lang="en-GB" sz="1600" dirty="0" smtClean="0"/>
              <a:t>Probing U/I at one time constant; info about R’s and C’s</a:t>
            </a:r>
          </a:p>
          <a:p>
            <a:pPr lvl="1"/>
            <a:endParaRPr lang="en-GB" sz="1800" dirty="0" smtClean="0"/>
          </a:p>
          <a:p>
            <a:r>
              <a:rPr lang="en-GB" sz="2000" dirty="0" smtClean="0"/>
              <a:t>AC impedance spectroscopy</a:t>
            </a:r>
          </a:p>
          <a:p>
            <a:pPr lvl="1"/>
            <a:r>
              <a:rPr lang="en-GB" sz="1800" dirty="0" smtClean="0"/>
              <a:t>Probing all time constants at one U or I; </a:t>
            </a:r>
            <a:r>
              <a:rPr lang="en-GB" sz="1800" dirty="0" err="1" smtClean="0"/>
              <a:t>deconvolute</a:t>
            </a:r>
            <a:r>
              <a:rPr lang="en-GB" sz="1800" dirty="0" smtClean="0"/>
              <a:t> circuit</a:t>
            </a:r>
          </a:p>
          <a:p>
            <a:pPr lvl="1"/>
            <a:endParaRPr lang="en-GB" sz="1800" dirty="0" smtClean="0"/>
          </a:p>
          <a:p>
            <a:r>
              <a:rPr lang="en-GB" sz="2000" dirty="0" smtClean="0"/>
              <a:t>Other: </a:t>
            </a:r>
            <a:r>
              <a:rPr lang="en-GB" sz="2000" dirty="0" err="1" smtClean="0"/>
              <a:t>Noise+FT</a:t>
            </a:r>
            <a:r>
              <a:rPr lang="en-GB" sz="2000" dirty="0" smtClean="0"/>
              <a:t>. Current interruption. Thermal depolarisation...</a:t>
            </a:r>
          </a:p>
          <a:p>
            <a:endParaRPr lang="en-GB" sz="2000" dirty="0" smtClean="0"/>
          </a:p>
        </p:txBody>
      </p:sp>
    </p:spTree>
  </p:cSld>
  <p:clrMapOvr>
    <a:masterClrMapping/>
  </p:clrMapOvr>
  <p:transition spd="med">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Documents and Settings\trulsn\My Documents\KJMMENA4010\Figures\total-circuit-1.JPG"/>
          <p:cNvPicPr>
            <a:picLocks noChangeAspect="1" noChangeArrowheads="1"/>
          </p:cNvPicPr>
          <p:nvPr/>
        </p:nvPicPr>
        <p:blipFill>
          <a:blip r:link="rId3" cstate="print"/>
          <a:srcRect/>
          <a:stretch>
            <a:fillRect/>
          </a:stretch>
        </p:blipFill>
        <p:spPr bwMode="auto">
          <a:xfrm>
            <a:off x="4675068" y="4077072"/>
            <a:ext cx="4468932" cy="1850579"/>
          </a:xfrm>
          <a:prstGeom prst="rect">
            <a:avLst/>
          </a:prstGeom>
          <a:noFill/>
          <a:ln w="9525">
            <a:noFill/>
            <a:miter lim="800000"/>
            <a:headEnd/>
            <a:tailEnd/>
          </a:ln>
        </p:spPr>
      </p:pic>
      <p:sp>
        <p:nvSpPr>
          <p:cNvPr id="2" name="Title 1"/>
          <p:cNvSpPr>
            <a:spLocks noGrp="1"/>
          </p:cNvSpPr>
          <p:nvPr>
            <p:ph type="title"/>
          </p:nvPr>
        </p:nvSpPr>
        <p:spPr>
          <a:xfrm>
            <a:off x="539552" y="260648"/>
            <a:ext cx="7560840" cy="864096"/>
          </a:xfrm>
        </p:spPr>
        <p:txBody>
          <a:bodyPr>
            <a:noAutofit/>
          </a:bodyPr>
          <a:lstStyle/>
          <a:p>
            <a:pPr lvl="1"/>
            <a:r>
              <a:rPr lang="nb-NO" sz="2400" dirty="0" smtClean="0"/>
              <a:t>Measurement, </a:t>
            </a:r>
            <a:r>
              <a:rPr lang="nb-NO" sz="2400" dirty="0" err="1" smtClean="0"/>
              <a:t>generation</a:t>
            </a:r>
            <a:r>
              <a:rPr lang="nb-NO" sz="2400" dirty="0" smtClean="0"/>
              <a:t>, and </a:t>
            </a:r>
            <a:r>
              <a:rPr lang="nb-NO" sz="2400" dirty="0" err="1" smtClean="0"/>
              <a:t>deconvolution</a:t>
            </a:r>
            <a:r>
              <a:rPr lang="nb-NO" sz="2400" dirty="0" smtClean="0"/>
              <a:t> </a:t>
            </a:r>
            <a:r>
              <a:rPr lang="nb-NO" sz="2400" dirty="0" err="1" smtClean="0"/>
              <a:t>of</a:t>
            </a:r>
            <a:r>
              <a:rPr lang="nb-NO" sz="2400" dirty="0" smtClean="0"/>
              <a:t> </a:t>
            </a:r>
            <a:r>
              <a:rPr lang="nb-NO" sz="2400" dirty="0" err="1" smtClean="0"/>
              <a:t>impedance</a:t>
            </a:r>
            <a:r>
              <a:rPr lang="nb-NO" sz="2400" dirty="0" smtClean="0"/>
              <a:t> </a:t>
            </a:r>
            <a:r>
              <a:rPr lang="nb-NO" sz="2400" dirty="0" err="1" smtClean="0"/>
              <a:t>spectra</a:t>
            </a:r>
            <a:endParaRPr lang="en-GB" sz="5400" dirty="0"/>
          </a:p>
        </p:txBody>
      </p:sp>
      <p:sp>
        <p:nvSpPr>
          <p:cNvPr id="3" name="Content Placeholder 2"/>
          <p:cNvSpPr>
            <a:spLocks noGrp="1"/>
          </p:cNvSpPr>
          <p:nvPr>
            <p:ph idx="1"/>
          </p:nvPr>
        </p:nvSpPr>
        <p:spPr>
          <a:xfrm>
            <a:off x="179512" y="1196752"/>
            <a:ext cx="4752528" cy="4975448"/>
          </a:xfrm>
        </p:spPr>
        <p:txBody>
          <a:bodyPr/>
          <a:lstStyle/>
          <a:p>
            <a:r>
              <a:rPr lang="en-GB" sz="1800" dirty="0" smtClean="0"/>
              <a:t>Impedance spectra are measured logarithmically</a:t>
            </a:r>
          </a:p>
          <a:p>
            <a:pPr lvl="1"/>
            <a:r>
              <a:rPr lang="en-GB" sz="1600" dirty="0" smtClean="0"/>
              <a:t>Often from high to low frequency.</a:t>
            </a:r>
          </a:p>
          <a:p>
            <a:pPr lvl="1"/>
            <a:endParaRPr lang="en-GB" sz="1600" dirty="0" smtClean="0"/>
          </a:p>
          <a:p>
            <a:r>
              <a:rPr lang="en-GB" sz="1800" dirty="0" smtClean="0"/>
              <a:t>We can generate impedance spectra from equivalent circuits</a:t>
            </a:r>
          </a:p>
          <a:p>
            <a:endParaRPr lang="en-GB" sz="1800" dirty="0" smtClean="0"/>
          </a:p>
          <a:p>
            <a:r>
              <a:rPr lang="en-GB" sz="1800" dirty="0" smtClean="0"/>
              <a:t>We can </a:t>
            </a:r>
            <a:r>
              <a:rPr lang="en-GB" sz="1800" dirty="0" err="1" smtClean="0"/>
              <a:t>deconvolute</a:t>
            </a:r>
            <a:r>
              <a:rPr lang="en-GB" sz="1800" dirty="0" smtClean="0"/>
              <a:t> impedance spectra </a:t>
            </a:r>
          </a:p>
          <a:p>
            <a:pPr lvl="1"/>
            <a:r>
              <a:rPr lang="en-GB" sz="1600" dirty="0" smtClean="0"/>
              <a:t>Generate partial circuits </a:t>
            </a:r>
          </a:p>
          <a:p>
            <a:pPr lvl="2"/>
            <a:r>
              <a:rPr lang="en-GB" sz="1400" dirty="0" smtClean="0"/>
              <a:t>fit and subtracted one by one while building up the circuit</a:t>
            </a:r>
          </a:p>
          <a:p>
            <a:pPr lvl="2"/>
            <a:r>
              <a:rPr lang="en-GB" sz="1400" dirty="0" smtClean="0"/>
              <a:t>Final non-linear least squares (NLLS) fitting of the whole circuit. Use software “Equivalent Circuit” (EQ) or similar.</a:t>
            </a:r>
          </a:p>
          <a:p>
            <a:pPr lvl="1"/>
            <a:r>
              <a:rPr lang="en-GB" sz="1600" dirty="0" smtClean="0"/>
              <a:t>Notation: Each level of parenthesis goes from series to parallel. The start is series by default. </a:t>
            </a:r>
          </a:p>
          <a:p>
            <a:pPr lvl="1"/>
            <a:endParaRPr lang="en-GB" sz="1600" dirty="0"/>
          </a:p>
        </p:txBody>
      </p:sp>
      <p:sp>
        <p:nvSpPr>
          <p:cNvPr id="81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193" name="Object 1"/>
          <p:cNvGraphicFramePr>
            <a:graphicFrameLocks noChangeAspect="1"/>
          </p:cNvGraphicFramePr>
          <p:nvPr/>
        </p:nvGraphicFramePr>
        <p:xfrm>
          <a:off x="4484913" y="1484784"/>
          <a:ext cx="4623591" cy="1800200"/>
        </p:xfrm>
        <a:graphic>
          <a:graphicData uri="http://schemas.openxmlformats.org/presentationml/2006/ole">
            <mc:AlternateContent xmlns:mc="http://schemas.openxmlformats.org/markup-compatibility/2006">
              <mc:Choice xmlns:v="urn:schemas-microsoft-com:vml" Requires="v">
                <p:oleObj spid="_x0000_s8200" name="Chart" r:id="rId4" imgW="5486400" imgH="2133600" progId="Excel.Sheet.8">
                  <p:embed/>
                </p:oleObj>
              </mc:Choice>
              <mc:Fallback>
                <p:oleObj name="Chart" r:id="rId4" imgW="5486400" imgH="2133600" progId="Excel.Sheet.8">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4913" y="1484784"/>
                        <a:ext cx="4623591" cy="18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74320"/>
            <a:ext cx="8250120" cy="5602952"/>
          </a:xfrm>
        </p:spPr>
        <p:txBody>
          <a:bodyPr/>
          <a:lstStyle/>
          <a:p>
            <a:pPr algn="ctr"/>
            <a:r>
              <a:rPr lang="en-GB" dirty="0" smtClean="0"/>
              <a:t>Geometry and parasitics</a:t>
            </a:r>
            <a:endParaRPr lang="en-GB" dirty="0"/>
          </a:p>
        </p:txBody>
      </p:sp>
    </p:spTree>
  </p:cSld>
  <p:clrMapOvr>
    <a:masterClrMapping/>
  </p:clrMapOvr>
  <p:transition spd="med">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Geometry</a:t>
            </a:r>
            <a:endParaRPr lang="en-GB" dirty="0"/>
          </a:p>
        </p:txBody>
      </p:sp>
      <p:sp>
        <p:nvSpPr>
          <p:cNvPr id="3" name="Content Placeholder 2"/>
          <p:cNvSpPr>
            <a:spLocks noGrp="1"/>
          </p:cNvSpPr>
          <p:nvPr>
            <p:ph idx="1"/>
          </p:nvPr>
        </p:nvSpPr>
        <p:spPr/>
        <p:txBody>
          <a:bodyPr/>
          <a:lstStyle/>
          <a:p>
            <a:r>
              <a:rPr lang="en-GB" dirty="0" smtClean="0"/>
              <a:t>Bulk: Correct for area and thickness to obtain materials specific </a:t>
            </a:r>
            <a:r>
              <a:rPr lang="en-GB" i="1" dirty="0" smtClean="0"/>
              <a:t>conductivity</a:t>
            </a:r>
            <a:r>
              <a:rPr lang="en-GB" dirty="0" smtClean="0"/>
              <a:t> from </a:t>
            </a:r>
            <a:r>
              <a:rPr lang="en-GB" i="1" dirty="0" smtClean="0"/>
              <a:t>conductance</a:t>
            </a:r>
          </a:p>
          <a:p>
            <a:endParaRPr lang="en-GB" i="1" dirty="0" smtClean="0"/>
          </a:p>
          <a:p>
            <a:r>
              <a:rPr lang="en-GB" dirty="0" smtClean="0"/>
              <a:t>Electrodes: Correct for area to obtain area specific conductivity or resistivity</a:t>
            </a:r>
            <a:endParaRPr lang="en-GB" i="1" dirty="0" smtClean="0"/>
          </a:p>
          <a:p>
            <a:endParaRPr lang="en-GB" i="1" dirty="0" smtClean="0"/>
          </a:p>
          <a:p>
            <a:r>
              <a:rPr lang="en-GB" dirty="0" smtClean="0"/>
              <a:t>Grain boundaries: Use the brick layer model (BLM)</a:t>
            </a:r>
          </a:p>
          <a:p>
            <a:endParaRPr lang="en-GB" dirty="0"/>
          </a:p>
        </p:txBody>
      </p:sp>
    </p:spTree>
  </p:cSld>
  <p:clrMapOvr>
    <a:masterClrMapping/>
  </p:clrMapOvr>
  <p:transition spd="med">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Parasitics</a:t>
            </a:r>
            <a:endParaRPr lang="en-GB" dirty="0"/>
          </a:p>
        </p:txBody>
      </p:sp>
      <p:sp>
        <p:nvSpPr>
          <p:cNvPr id="3" name="Content Placeholder 2"/>
          <p:cNvSpPr>
            <a:spLocks noGrp="1"/>
          </p:cNvSpPr>
          <p:nvPr>
            <p:ph idx="1"/>
          </p:nvPr>
        </p:nvSpPr>
        <p:spPr>
          <a:xfrm>
            <a:off x="539552" y="1628800"/>
            <a:ext cx="3960440" cy="4543400"/>
          </a:xfrm>
        </p:spPr>
        <p:txBody>
          <a:bodyPr/>
          <a:lstStyle/>
          <a:p>
            <a:r>
              <a:rPr lang="en-GB" dirty="0" smtClean="0"/>
              <a:t>Parallel and series</a:t>
            </a:r>
          </a:p>
          <a:p>
            <a:endParaRPr lang="en-GB" dirty="0" smtClean="0"/>
          </a:p>
          <a:p>
            <a:endParaRPr lang="en-GB" dirty="0" smtClean="0"/>
          </a:p>
          <a:p>
            <a:r>
              <a:rPr lang="en-GB" dirty="0" smtClean="0"/>
              <a:t>Typical series elements</a:t>
            </a:r>
          </a:p>
          <a:p>
            <a:pPr lvl="1"/>
            <a:r>
              <a:rPr lang="en-GB" dirty="0" err="1" smtClean="0"/>
              <a:t>R</a:t>
            </a:r>
            <a:r>
              <a:rPr lang="en-GB" baseline="-25000" dirty="0" err="1" smtClean="0"/>
              <a:t>parasitic</a:t>
            </a:r>
            <a:r>
              <a:rPr lang="en-GB" dirty="0" smtClean="0"/>
              <a:t> 0.1 ohm</a:t>
            </a:r>
          </a:p>
          <a:p>
            <a:pPr lvl="1"/>
            <a:r>
              <a:rPr lang="en-GB" dirty="0" err="1" smtClean="0"/>
              <a:t>L</a:t>
            </a:r>
            <a:r>
              <a:rPr lang="en-GB" baseline="-25000" dirty="0" err="1" smtClean="0"/>
              <a:t>parasitic</a:t>
            </a:r>
            <a:r>
              <a:rPr lang="en-GB" dirty="0" smtClean="0"/>
              <a:t> 10</a:t>
            </a:r>
            <a:r>
              <a:rPr lang="en-GB" baseline="30000" dirty="0" smtClean="0"/>
              <a:t>-6</a:t>
            </a:r>
            <a:r>
              <a:rPr lang="en-GB" dirty="0" smtClean="0"/>
              <a:t> H</a:t>
            </a:r>
          </a:p>
          <a:p>
            <a:endParaRPr lang="en-GB" dirty="0" smtClean="0"/>
          </a:p>
          <a:p>
            <a:r>
              <a:rPr lang="en-GB" dirty="0" smtClean="0"/>
              <a:t>Typical parallel elements</a:t>
            </a:r>
          </a:p>
          <a:p>
            <a:pPr lvl="1"/>
            <a:r>
              <a:rPr lang="en-GB" dirty="0" err="1" smtClean="0"/>
              <a:t>G</a:t>
            </a:r>
            <a:r>
              <a:rPr lang="en-GB" baseline="-25000" dirty="0" err="1" smtClean="0"/>
              <a:t>parasitic</a:t>
            </a:r>
            <a:r>
              <a:rPr lang="en-GB" dirty="0" smtClean="0"/>
              <a:t> 10</a:t>
            </a:r>
            <a:r>
              <a:rPr lang="en-GB" baseline="30000" dirty="0" smtClean="0"/>
              <a:t>-6</a:t>
            </a:r>
            <a:r>
              <a:rPr lang="en-GB" dirty="0" smtClean="0"/>
              <a:t> S (10</a:t>
            </a:r>
            <a:r>
              <a:rPr lang="en-GB" baseline="30000" dirty="0" smtClean="0"/>
              <a:t>6</a:t>
            </a:r>
            <a:r>
              <a:rPr lang="en-GB" dirty="0" smtClean="0"/>
              <a:t> ohm)</a:t>
            </a:r>
          </a:p>
          <a:p>
            <a:pPr lvl="1"/>
            <a:r>
              <a:rPr lang="en-GB" dirty="0" err="1" smtClean="0"/>
              <a:t>C</a:t>
            </a:r>
            <a:r>
              <a:rPr lang="en-GB" baseline="-25000" dirty="0" err="1" smtClean="0"/>
              <a:t>parasitic</a:t>
            </a:r>
            <a:r>
              <a:rPr lang="en-GB" dirty="0" smtClean="0"/>
              <a:t> 10</a:t>
            </a:r>
            <a:r>
              <a:rPr lang="en-GB" baseline="30000" dirty="0" smtClean="0"/>
              <a:t>-12</a:t>
            </a:r>
            <a:r>
              <a:rPr lang="en-GB" dirty="0" smtClean="0"/>
              <a:t> F</a:t>
            </a:r>
            <a:endParaRPr lang="en-GB" dirty="0"/>
          </a:p>
        </p:txBody>
      </p:sp>
      <p:pic>
        <p:nvPicPr>
          <p:cNvPr id="36866" name="Picture 2" descr="C:\Documents and Settings\trulsn\My Documents\KJMMENA4010\Figures\Parasitics-1.JPG"/>
          <p:cNvPicPr>
            <a:picLocks noChangeAspect="1" noChangeArrowheads="1"/>
          </p:cNvPicPr>
          <p:nvPr/>
        </p:nvPicPr>
        <p:blipFill>
          <a:blip r:link="rId2" cstate="print"/>
          <a:srcRect/>
          <a:stretch>
            <a:fillRect/>
          </a:stretch>
        </p:blipFill>
        <p:spPr bwMode="auto">
          <a:xfrm>
            <a:off x="5072242" y="1340768"/>
            <a:ext cx="3419694" cy="1080120"/>
          </a:xfrm>
          <a:prstGeom prst="rect">
            <a:avLst/>
          </a:prstGeom>
          <a:noFill/>
          <a:ln w="9525">
            <a:noFill/>
            <a:miter lim="800000"/>
            <a:headEnd/>
            <a:tailEnd/>
          </a:ln>
        </p:spPr>
      </p:pic>
      <p:pic>
        <p:nvPicPr>
          <p:cNvPr id="36867" name="Picture 3" descr="C:\Documents and Settings\trulsn\My Documents\KJMMENA4010\Figures\Parasitic-impedance-1.JPG"/>
          <p:cNvPicPr>
            <a:picLocks noChangeAspect="1" noChangeArrowheads="1"/>
          </p:cNvPicPr>
          <p:nvPr/>
        </p:nvPicPr>
        <p:blipFill>
          <a:blip r:link="rId3" cstate="print"/>
          <a:srcRect/>
          <a:stretch>
            <a:fillRect/>
          </a:stretch>
        </p:blipFill>
        <p:spPr bwMode="auto">
          <a:xfrm>
            <a:off x="5095604" y="2708920"/>
            <a:ext cx="3799408" cy="1080120"/>
          </a:xfrm>
          <a:prstGeom prst="rect">
            <a:avLst/>
          </a:prstGeom>
          <a:noFill/>
          <a:ln w="9525">
            <a:noFill/>
            <a:miter lim="800000"/>
            <a:headEnd/>
            <a:tailEnd/>
          </a:ln>
        </p:spPr>
      </p:pic>
      <p:pic>
        <p:nvPicPr>
          <p:cNvPr id="36868" name="Picture 4" descr="C:\Documents and Settings\trulsn\My Documents\KJMMENA4010\Figures\Parasitic-admittance-1.JPG"/>
          <p:cNvPicPr>
            <a:picLocks noChangeAspect="1" noChangeArrowheads="1"/>
          </p:cNvPicPr>
          <p:nvPr/>
        </p:nvPicPr>
        <p:blipFill>
          <a:blip r:link="rId4" cstate="print"/>
          <a:srcRect/>
          <a:stretch>
            <a:fillRect/>
          </a:stretch>
        </p:blipFill>
        <p:spPr bwMode="auto">
          <a:xfrm>
            <a:off x="5095604" y="4660344"/>
            <a:ext cx="2204894" cy="1360944"/>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Documents and Settings\trulsn\My Documents\KJMMENA4010\Figures\Shielding-1.JPG"/>
          <p:cNvPicPr>
            <a:picLocks noChangeAspect="1" noChangeArrowheads="1"/>
          </p:cNvPicPr>
          <p:nvPr/>
        </p:nvPicPr>
        <p:blipFill>
          <a:blip r:link="rId2" cstate="print"/>
          <a:srcRect/>
          <a:stretch>
            <a:fillRect/>
          </a:stretch>
        </p:blipFill>
        <p:spPr bwMode="auto">
          <a:xfrm>
            <a:off x="467544" y="3140968"/>
            <a:ext cx="3849914" cy="2160240"/>
          </a:xfrm>
          <a:prstGeom prst="rect">
            <a:avLst/>
          </a:prstGeom>
          <a:noFill/>
          <a:ln w="9525">
            <a:noFill/>
            <a:miter lim="800000"/>
            <a:headEnd/>
            <a:tailEnd/>
          </a:ln>
        </p:spPr>
      </p:pic>
      <p:pic>
        <p:nvPicPr>
          <p:cNvPr id="7" name="Picture 3" descr="C:\Documents and Settings\trulsn\My Documents\KJMMENA4010\Figures\Guarded-1.JPG"/>
          <p:cNvPicPr>
            <a:picLocks noChangeAspect="1" noChangeArrowheads="1"/>
          </p:cNvPicPr>
          <p:nvPr/>
        </p:nvPicPr>
        <p:blipFill>
          <a:blip r:link="rId3" cstate="print"/>
          <a:srcRect/>
          <a:stretch>
            <a:fillRect/>
          </a:stretch>
        </p:blipFill>
        <p:spPr bwMode="auto">
          <a:xfrm>
            <a:off x="4572000" y="3068960"/>
            <a:ext cx="4425346" cy="2088232"/>
          </a:xfrm>
          <a:prstGeom prst="rect">
            <a:avLst/>
          </a:prstGeom>
          <a:noFill/>
          <a:ln w="9525">
            <a:noFill/>
            <a:miter lim="800000"/>
            <a:headEnd/>
            <a:tailEnd/>
          </a:ln>
        </p:spPr>
      </p:pic>
      <p:sp>
        <p:nvSpPr>
          <p:cNvPr id="2" name="Title 1"/>
          <p:cNvSpPr>
            <a:spLocks noGrp="1"/>
          </p:cNvSpPr>
          <p:nvPr>
            <p:ph type="title"/>
          </p:nvPr>
        </p:nvSpPr>
        <p:spPr>
          <a:xfrm>
            <a:off x="539552" y="116632"/>
            <a:ext cx="8330128" cy="720080"/>
          </a:xfrm>
        </p:spPr>
        <p:txBody>
          <a:bodyPr/>
          <a:lstStyle/>
          <a:p>
            <a:r>
              <a:rPr lang="en-GB" dirty="0" smtClean="0"/>
              <a:t>Shielding and guarding</a:t>
            </a:r>
            <a:endParaRPr lang="en-GB" dirty="0"/>
          </a:p>
        </p:txBody>
      </p:sp>
      <p:sp>
        <p:nvSpPr>
          <p:cNvPr id="3" name="Content Placeholder 2"/>
          <p:cNvSpPr>
            <a:spLocks noGrp="1"/>
          </p:cNvSpPr>
          <p:nvPr>
            <p:ph idx="1"/>
          </p:nvPr>
        </p:nvSpPr>
        <p:spPr>
          <a:xfrm>
            <a:off x="323528" y="980728"/>
            <a:ext cx="8712968" cy="5191472"/>
          </a:xfrm>
        </p:spPr>
        <p:txBody>
          <a:bodyPr/>
          <a:lstStyle/>
          <a:p>
            <a:r>
              <a:rPr lang="en-GB" sz="2000" dirty="0" smtClean="0"/>
              <a:t>Shields and guards are connected to ground (earth) levels of the electronics and prevent fields and currents from passing through them.</a:t>
            </a:r>
          </a:p>
          <a:p>
            <a:endParaRPr lang="en-GB" sz="2000" dirty="0" smtClean="0"/>
          </a:p>
          <a:p>
            <a:r>
              <a:rPr lang="en-GB" sz="2000" dirty="0" smtClean="0"/>
              <a:t>Used to reduce noise and parasitics</a:t>
            </a:r>
          </a:p>
          <a:p>
            <a:pPr lvl="1">
              <a:buNone/>
            </a:pPr>
            <a:endParaRPr lang="en-GB" dirty="0" smtClean="0"/>
          </a:p>
          <a:p>
            <a:pPr lvl="1">
              <a:buNone/>
            </a:pPr>
            <a:r>
              <a:rPr lang="en-GB" dirty="0" smtClean="0"/>
              <a:t>Three shield systems                  Guard principle          Surface guard</a:t>
            </a:r>
          </a:p>
          <a:p>
            <a:pPr lvl="1">
              <a:buNone/>
            </a:pPr>
            <a:endParaRPr lang="en-GB" dirty="0" smtClean="0"/>
          </a:p>
          <a:p>
            <a:pPr lvl="1">
              <a:buNone/>
            </a:pPr>
            <a:endParaRPr lang="en-GB" dirty="0" smtClean="0"/>
          </a:p>
          <a:p>
            <a:pPr lvl="1">
              <a:buNone/>
            </a:pPr>
            <a:endParaRPr lang="en-GB" dirty="0" smtClean="0"/>
          </a:p>
          <a:p>
            <a:pPr lvl="1">
              <a:buNone/>
            </a:pPr>
            <a:endParaRPr lang="en-GB" dirty="0" smtClean="0"/>
          </a:p>
          <a:p>
            <a:pPr lvl="1">
              <a:buNone/>
            </a:pPr>
            <a:endParaRPr lang="en-GB" dirty="0" smtClean="0"/>
          </a:p>
          <a:p>
            <a:pPr lvl="1">
              <a:buNone/>
            </a:pPr>
            <a:endParaRPr lang="en-GB" dirty="0" smtClean="0"/>
          </a:p>
          <a:p>
            <a:pPr lvl="1">
              <a:buNone/>
            </a:pPr>
            <a:r>
              <a:rPr lang="en-GB" dirty="0" smtClean="0"/>
              <a:t>Note: Some impedance spectrometers need the shields to be connected together, as they are used for </a:t>
            </a:r>
            <a:r>
              <a:rPr lang="en-GB" dirty="0" err="1" smtClean="0"/>
              <a:t>countercurrent</a:t>
            </a:r>
            <a:r>
              <a:rPr lang="en-GB" dirty="0" smtClean="0"/>
              <a:t> compensation</a:t>
            </a:r>
          </a:p>
          <a:p>
            <a:pPr lvl="1">
              <a:buNone/>
            </a:pPr>
            <a:endParaRPr lang="en-GB" dirty="0"/>
          </a:p>
        </p:txBody>
      </p:sp>
    </p:spTree>
  </p:cSld>
  <p:clrMapOvr>
    <a:masterClrMapping/>
  </p:clrMapOvr>
  <p:transition spd="med">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20080"/>
          </a:xfrm>
        </p:spPr>
        <p:txBody>
          <a:bodyPr/>
          <a:lstStyle/>
          <a:p>
            <a:r>
              <a:rPr lang="en-GB" dirty="0" smtClean="0"/>
              <a:t>Electrometer and driven shields</a:t>
            </a:r>
            <a:endParaRPr lang="en-GB" dirty="0"/>
          </a:p>
        </p:txBody>
      </p:sp>
      <p:sp>
        <p:nvSpPr>
          <p:cNvPr id="3" name="Content Placeholder 2"/>
          <p:cNvSpPr>
            <a:spLocks noGrp="1"/>
          </p:cNvSpPr>
          <p:nvPr>
            <p:ph idx="1"/>
          </p:nvPr>
        </p:nvSpPr>
        <p:spPr>
          <a:xfrm>
            <a:off x="107503" y="1124744"/>
            <a:ext cx="3962921" cy="2448272"/>
          </a:xfrm>
        </p:spPr>
        <p:txBody>
          <a:bodyPr/>
          <a:lstStyle/>
          <a:p>
            <a:r>
              <a:rPr lang="en-GB" sz="1800" dirty="0" smtClean="0"/>
              <a:t>High impedance samples and cells give noise and parasitic loads. </a:t>
            </a:r>
          </a:p>
          <a:p>
            <a:r>
              <a:rPr lang="en-GB" sz="1800" dirty="0" smtClean="0"/>
              <a:t>Shields can shield/guard against unwanted noise</a:t>
            </a:r>
          </a:p>
          <a:p>
            <a:r>
              <a:rPr lang="en-GB" sz="1800" dirty="0" smtClean="0"/>
              <a:t>But they add parasitic load to high impedance samples</a:t>
            </a:r>
          </a:p>
          <a:p>
            <a:endParaRPr lang="en-GB" sz="1800" dirty="0"/>
          </a:p>
        </p:txBody>
      </p:sp>
      <p:pic>
        <p:nvPicPr>
          <p:cNvPr id="123906" name="Picture 2" descr="Driven Shiel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2097" y="2132856"/>
            <a:ext cx="4916407"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107504" y="3429000"/>
            <a:ext cx="4176464" cy="24482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82575" algn="l" rtl="0" eaLnBrk="0" fontAlgn="base" hangingPunct="0">
              <a:spcBef>
                <a:spcPts val="600"/>
              </a:spcBef>
              <a:spcAft>
                <a:spcPct val="0"/>
              </a:spcAft>
              <a:buClr>
                <a:schemeClr val="accent1"/>
              </a:buClr>
              <a:buSzPct val="80000"/>
              <a:buFont typeface="Wingdings 2" pitchFamily="18" charset="2"/>
              <a:buChar char=""/>
              <a:defRPr sz="24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0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18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16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14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550" indent="0">
              <a:buNone/>
            </a:pPr>
            <a:r>
              <a:rPr lang="en-GB" sz="1800" dirty="0" smtClean="0"/>
              <a:t>	The solutions:</a:t>
            </a:r>
            <a:endParaRPr lang="en-GB" sz="1800" dirty="0"/>
          </a:p>
          <a:p>
            <a:r>
              <a:rPr lang="en-GB" sz="1800" dirty="0"/>
              <a:t>High input impedance preamplifier.</a:t>
            </a:r>
          </a:p>
          <a:p>
            <a:pPr lvl="1"/>
            <a:r>
              <a:rPr lang="en-GB" sz="1600" dirty="0"/>
              <a:t>Long wires operated at high signal to noise ratio and low impedance </a:t>
            </a:r>
          </a:p>
          <a:p>
            <a:r>
              <a:rPr lang="en-GB" sz="1800" dirty="0"/>
              <a:t>Driven shields</a:t>
            </a:r>
          </a:p>
          <a:p>
            <a:pPr lvl="1"/>
            <a:r>
              <a:rPr lang="en-GB" sz="1600" dirty="0"/>
              <a:t>Shield placed at same potential as line – no load current can flow from line to shield</a:t>
            </a:r>
            <a:r>
              <a:rPr lang="en-GB" sz="1600" dirty="0" smtClean="0"/>
              <a:t>.</a:t>
            </a:r>
            <a:endParaRPr lang="en-GB" dirty="0"/>
          </a:p>
          <a:p>
            <a:pPr lvl="1"/>
            <a:r>
              <a:rPr lang="en-GB" sz="1600" dirty="0" smtClean="0"/>
              <a:t>These are parts of modern electrometers and potentiostats </a:t>
            </a:r>
          </a:p>
        </p:txBody>
      </p:sp>
    </p:spTree>
    <p:extLst>
      <p:ext uri="{BB962C8B-B14F-4D97-AF65-F5344CB8AC3E}">
        <p14:creationId xmlns:p14="http://schemas.microsoft.com/office/powerpoint/2010/main" val="123894992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390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330128" cy="648072"/>
          </a:xfrm>
        </p:spPr>
        <p:txBody>
          <a:bodyPr/>
          <a:lstStyle/>
          <a:p>
            <a:r>
              <a:rPr lang="en-GB" dirty="0" smtClean="0"/>
              <a:t>Measurements of thin films</a:t>
            </a:r>
            <a:endParaRPr lang="en-GB" dirty="0"/>
          </a:p>
        </p:txBody>
      </p:sp>
      <p:sp>
        <p:nvSpPr>
          <p:cNvPr id="3" name="Content Placeholder 2"/>
          <p:cNvSpPr>
            <a:spLocks noGrp="1"/>
          </p:cNvSpPr>
          <p:nvPr>
            <p:ph idx="1"/>
          </p:nvPr>
        </p:nvSpPr>
        <p:spPr>
          <a:xfrm>
            <a:off x="179512" y="764704"/>
            <a:ext cx="6048672" cy="5616624"/>
          </a:xfrm>
        </p:spPr>
        <p:txBody>
          <a:bodyPr/>
          <a:lstStyle/>
          <a:p>
            <a:r>
              <a:rPr lang="en-GB" sz="2000" dirty="0" smtClean="0"/>
              <a:t>Conducting substrate</a:t>
            </a:r>
          </a:p>
          <a:p>
            <a:pPr lvl="1"/>
            <a:r>
              <a:rPr lang="en-GB" sz="1800" dirty="0" smtClean="0"/>
              <a:t>Measure across the film</a:t>
            </a:r>
          </a:p>
          <a:p>
            <a:pPr lvl="1"/>
            <a:r>
              <a:rPr lang="en-GB" sz="1800" dirty="0" smtClean="0"/>
              <a:t>Film should be a poor conductor or dielectric</a:t>
            </a:r>
          </a:p>
          <a:p>
            <a:pPr lvl="1"/>
            <a:r>
              <a:rPr lang="en-GB" sz="1800" dirty="0" smtClean="0"/>
              <a:t>Parasitics</a:t>
            </a:r>
          </a:p>
          <a:p>
            <a:pPr lvl="2"/>
            <a:r>
              <a:rPr lang="en-GB" sz="1600" dirty="0" smtClean="0"/>
              <a:t>Effect of space charge </a:t>
            </a:r>
          </a:p>
          <a:p>
            <a:pPr lvl="2"/>
            <a:r>
              <a:rPr lang="en-GB" sz="1600" dirty="0" smtClean="0"/>
              <a:t>Series resistance</a:t>
            </a:r>
          </a:p>
          <a:p>
            <a:pPr lvl="3"/>
            <a:r>
              <a:rPr lang="en-GB" sz="1400" dirty="0" smtClean="0"/>
              <a:t>Wires</a:t>
            </a:r>
          </a:p>
          <a:p>
            <a:pPr lvl="3"/>
            <a:r>
              <a:rPr lang="en-GB" sz="1400" dirty="0" smtClean="0"/>
              <a:t>Spreading resistance</a:t>
            </a:r>
          </a:p>
          <a:p>
            <a:pPr lvl="1"/>
            <a:endParaRPr lang="en-GB" sz="1800" dirty="0" smtClean="0"/>
          </a:p>
          <a:p>
            <a:r>
              <a:rPr lang="en-GB" sz="2000" dirty="0" smtClean="0"/>
              <a:t>Insulating substrate</a:t>
            </a:r>
          </a:p>
          <a:p>
            <a:pPr lvl="1"/>
            <a:r>
              <a:rPr lang="en-GB" sz="1800" dirty="0" smtClean="0"/>
              <a:t>Measure along the film</a:t>
            </a:r>
          </a:p>
          <a:p>
            <a:pPr lvl="1"/>
            <a:r>
              <a:rPr lang="en-GB" sz="1800" dirty="0" smtClean="0"/>
              <a:t>Film should be a good conductor</a:t>
            </a:r>
          </a:p>
          <a:p>
            <a:pPr lvl="1"/>
            <a:r>
              <a:rPr lang="en-GB" sz="1800" dirty="0" smtClean="0"/>
              <a:t>Parasitics</a:t>
            </a:r>
          </a:p>
          <a:p>
            <a:pPr lvl="2"/>
            <a:r>
              <a:rPr lang="en-GB" sz="1600" dirty="0" smtClean="0"/>
              <a:t>Surface conduction</a:t>
            </a:r>
          </a:p>
          <a:p>
            <a:pPr lvl="2"/>
            <a:r>
              <a:rPr lang="en-GB" sz="1600" dirty="0" smtClean="0"/>
              <a:t>Substrate conduction and capacitance</a:t>
            </a:r>
          </a:p>
          <a:p>
            <a:pPr lvl="1"/>
            <a:endParaRPr lang="en-GB" dirty="0" smtClean="0"/>
          </a:p>
          <a:p>
            <a:pPr lvl="1"/>
            <a:r>
              <a:rPr lang="en-GB" dirty="0" smtClean="0"/>
              <a:t>Van </a:t>
            </a:r>
            <a:r>
              <a:rPr lang="en-GB" dirty="0" err="1" smtClean="0"/>
              <a:t>der</a:t>
            </a:r>
            <a:r>
              <a:rPr lang="en-GB" dirty="0" smtClean="0"/>
              <a:t> </a:t>
            </a:r>
            <a:r>
              <a:rPr lang="en-GB" dirty="0" err="1" smtClean="0"/>
              <a:t>Pauw</a:t>
            </a:r>
            <a:r>
              <a:rPr lang="en-GB" dirty="0" smtClean="0"/>
              <a:t> geometry may be used</a:t>
            </a:r>
            <a:endParaRPr lang="en-GB" dirty="0"/>
          </a:p>
        </p:txBody>
      </p:sp>
      <p:sp>
        <p:nvSpPr>
          <p:cNvPr id="4" name="Rectangle 3"/>
          <p:cNvSpPr/>
          <p:nvPr/>
        </p:nvSpPr>
        <p:spPr>
          <a:xfrm>
            <a:off x="6012160" y="1511073"/>
            <a:ext cx="3024336"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6012160" y="1439065"/>
            <a:ext cx="3024336" cy="7200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6732240" y="1295049"/>
            <a:ext cx="1584176" cy="117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012160" y="4293096"/>
            <a:ext cx="3024336" cy="792088"/>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6012160" y="4221088"/>
            <a:ext cx="3024336" cy="7200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6228184" y="4077072"/>
            <a:ext cx="720080"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8028384" y="4077072"/>
            <a:ext cx="872480" cy="1356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6020544" y="2837696"/>
            <a:ext cx="3024336"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020544" y="2765688"/>
            <a:ext cx="3024336" cy="7200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6372200" y="2636912"/>
            <a:ext cx="576064" cy="117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8028384" y="2647961"/>
            <a:ext cx="576064" cy="117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6012160" y="5445224"/>
            <a:ext cx="3024336" cy="792088"/>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6012160" y="5373216"/>
            <a:ext cx="3024336" cy="7200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6228184" y="5229200"/>
            <a:ext cx="720080"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8028384" y="5229200"/>
            <a:ext cx="872480" cy="1356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6228184" y="6237312"/>
            <a:ext cx="2664296"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spd="med">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20080"/>
          </a:xfrm>
        </p:spPr>
        <p:txBody>
          <a:bodyPr>
            <a:normAutofit/>
          </a:bodyPr>
          <a:lstStyle/>
          <a:p>
            <a:pPr lvl="1"/>
            <a:r>
              <a:rPr lang="nb-NO" sz="2400" dirty="0" err="1" smtClean="0"/>
              <a:t>Impedance</a:t>
            </a:r>
            <a:r>
              <a:rPr lang="nb-NO" sz="2400" dirty="0" smtClean="0"/>
              <a:t> </a:t>
            </a:r>
            <a:r>
              <a:rPr lang="nb-NO" sz="2400" dirty="0" err="1" smtClean="0"/>
              <a:t>spectrometer</a:t>
            </a:r>
            <a:r>
              <a:rPr lang="nb-NO" sz="2400" dirty="0" smtClean="0"/>
              <a:t> – manual </a:t>
            </a:r>
            <a:r>
              <a:rPr lang="nb-NO" sz="2400" dirty="0" err="1" smtClean="0"/>
              <a:t>operation</a:t>
            </a:r>
            <a:r>
              <a:rPr lang="nb-NO" sz="2400" dirty="0" smtClean="0"/>
              <a:t> </a:t>
            </a:r>
            <a:r>
              <a:rPr lang="nb-NO" sz="2400" dirty="0" err="1" smtClean="0"/>
              <a:t>excercise</a:t>
            </a:r>
            <a:r>
              <a:rPr lang="nb-NO" sz="2400" dirty="0" smtClean="0"/>
              <a:t> 1</a:t>
            </a:r>
            <a:endParaRPr lang="en-GB" sz="5400" dirty="0"/>
          </a:p>
        </p:txBody>
      </p:sp>
      <p:sp>
        <p:nvSpPr>
          <p:cNvPr id="3" name="Content Placeholder 2"/>
          <p:cNvSpPr>
            <a:spLocks noGrp="1"/>
          </p:cNvSpPr>
          <p:nvPr>
            <p:ph idx="1"/>
          </p:nvPr>
        </p:nvSpPr>
        <p:spPr>
          <a:xfrm>
            <a:off x="539552" y="1196752"/>
            <a:ext cx="8394136" cy="4975448"/>
          </a:xfrm>
        </p:spPr>
        <p:txBody>
          <a:bodyPr/>
          <a:lstStyle/>
          <a:p>
            <a:r>
              <a:rPr lang="en-GB" dirty="0" smtClean="0"/>
              <a:t>Make a circuit (RC)</a:t>
            </a:r>
          </a:p>
          <a:p>
            <a:r>
              <a:rPr lang="en-GB" dirty="0" smtClean="0"/>
              <a:t>Calculate its resonance frequency</a:t>
            </a:r>
          </a:p>
          <a:p>
            <a:r>
              <a:rPr lang="en-GB" dirty="0" smtClean="0"/>
              <a:t>Connect it to the impedance spectrometer</a:t>
            </a:r>
          </a:p>
          <a:p>
            <a:r>
              <a:rPr lang="en-GB" dirty="0" smtClean="0"/>
              <a:t>Learn to control</a:t>
            </a:r>
          </a:p>
          <a:p>
            <a:pPr lvl="1"/>
            <a:r>
              <a:rPr lang="en-GB" dirty="0" smtClean="0"/>
              <a:t>frequency, </a:t>
            </a:r>
            <a:r>
              <a:rPr lang="en-GB" dirty="0" err="1" smtClean="0"/>
              <a:t>potentiostatic</a:t>
            </a:r>
            <a:r>
              <a:rPr lang="en-GB" dirty="0" smtClean="0"/>
              <a:t> (U) or </a:t>
            </a:r>
            <a:r>
              <a:rPr lang="en-GB" dirty="0" err="1" smtClean="0"/>
              <a:t>galvanostatic</a:t>
            </a:r>
            <a:r>
              <a:rPr lang="en-GB" dirty="0" smtClean="0"/>
              <a:t> (I) control, </a:t>
            </a:r>
            <a:r>
              <a:rPr lang="en-GB" dirty="0" err="1" smtClean="0"/>
              <a:t>U</a:t>
            </a:r>
            <a:r>
              <a:rPr lang="en-GB" baseline="-25000" dirty="0" err="1" smtClean="0"/>
              <a:t>osc</a:t>
            </a:r>
            <a:r>
              <a:rPr lang="en-GB" dirty="0" smtClean="0"/>
              <a:t>, </a:t>
            </a:r>
            <a:r>
              <a:rPr lang="en-GB" dirty="0" err="1" smtClean="0"/>
              <a:t>U</a:t>
            </a:r>
            <a:r>
              <a:rPr lang="en-GB" baseline="-25000" dirty="0" err="1" smtClean="0"/>
              <a:t>bias</a:t>
            </a:r>
            <a:r>
              <a:rPr lang="en-GB" dirty="0" smtClean="0"/>
              <a:t>, measurement speed and accuracy, series </a:t>
            </a:r>
            <a:r>
              <a:rPr lang="en-GB" dirty="0" err="1" smtClean="0"/>
              <a:t>vs</a:t>
            </a:r>
            <a:r>
              <a:rPr lang="en-GB" dirty="0" smtClean="0"/>
              <a:t> parallel measurement and representation</a:t>
            </a:r>
          </a:p>
          <a:p>
            <a:r>
              <a:rPr lang="en-GB" dirty="0" smtClean="0"/>
              <a:t>Measure (display) at three different frequencies:</a:t>
            </a:r>
          </a:p>
          <a:p>
            <a:pPr lvl="1"/>
            <a:r>
              <a:rPr lang="en-GB" dirty="0" smtClean="0"/>
              <a:t>Impedance and phase angle</a:t>
            </a:r>
          </a:p>
          <a:p>
            <a:pPr lvl="1"/>
            <a:r>
              <a:rPr lang="en-GB" dirty="0" smtClean="0"/>
              <a:t>Admittance and phase angle</a:t>
            </a:r>
          </a:p>
          <a:p>
            <a:pPr lvl="1"/>
            <a:r>
              <a:rPr lang="en-GB" dirty="0" smtClean="0"/>
              <a:t>R and X, R and C in parallel and series mode</a:t>
            </a:r>
          </a:p>
          <a:p>
            <a:pPr lvl="1"/>
            <a:r>
              <a:rPr lang="en-GB" dirty="0" smtClean="0"/>
              <a:t>G and B, G and C in parallel and series mode</a:t>
            </a:r>
          </a:p>
          <a:p>
            <a:r>
              <a:rPr lang="en-GB" dirty="0" smtClean="0"/>
              <a:t>Do the variations make sense?</a:t>
            </a:r>
            <a:endParaRPr lang="en-GB" dirty="0"/>
          </a:p>
        </p:txBody>
      </p:sp>
    </p:spTree>
  </p:cSld>
  <p:clrMapOvr>
    <a:masterClrMapping/>
  </p:clrMapOvr>
  <p:transition spd="med">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normAutofit fontScale="90000"/>
          </a:bodyPr>
          <a:lstStyle/>
          <a:p>
            <a:r>
              <a:rPr lang="nb-NO" dirty="0" err="1" smtClean="0"/>
              <a:t>Impedance</a:t>
            </a:r>
            <a:r>
              <a:rPr lang="nb-NO" dirty="0" smtClean="0"/>
              <a:t> </a:t>
            </a:r>
            <a:r>
              <a:rPr lang="nb-NO" dirty="0" err="1" smtClean="0"/>
              <a:t>spectrometer</a:t>
            </a:r>
            <a:r>
              <a:rPr lang="nb-NO" dirty="0" smtClean="0"/>
              <a:t> – manual </a:t>
            </a:r>
            <a:r>
              <a:rPr lang="nb-NO" dirty="0" err="1" smtClean="0"/>
              <a:t>operation</a:t>
            </a:r>
            <a:r>
              <a:rPr lang="nb-NO" dirty="0" smtClean="0"/>
              <a:t> </a:t>
            </a:r>
            <a:r>
              <a:rPr lang="nb-NO" dirty="0" err="1" smtClean="0"/>
              <a:t>excercise</a:t>
            </a:r>
            <a:r>
              <a:rPr lang="nb-NO" dirty="0" smtClean="0"/>
              <a:t> 2</a:t>
            </a:r>
            <a:endParaRPr lang="en-GB" dirty="0"/>
          </a:p>
        </p:txBody>
      </p:sp>
      <p:sp>
        <p:nvSpPr>
          <p:cNvPr id="3" name="Content Placeholder 2"/>
          <p:cNvSpPr>
            <a:spLocks noGrp="1"/>
          </p:cNvSpPr>
          <p:nvPr>
            <p:ph idx="1"/>
          </p:nvPr>
        </p:nvSpPr>
        <p:spPr>
          <a:xfrm>
            <a:off x="323528" y="1340768"/>
            <a:ext cx="8712968" cy="4831432"/>
          </a:xfrm>
        </p:spPr>
        <p:txBody>
          <a:bodyPr/>
          <a:lstStyle/>
          <a:p>
            <a:r>
              <a:rPr lang="en-GB" sz="2000" dirty="0" smtClean="0"/>
              <a:t>Connect a triangle of equally big resistors (e.g. 1 </a:t>
            </a:r>
            <a:r>
              <a:rPr lang="en-GB" sz="2000" dirty="0" err="1" smtClean="0"/>
              <a:t>kohm</a:t>
            </a:r>
            <a:r>
              <a:rPr lang="en-GB" sz="2000" dirty="0" smtClean="0"/>
              <a:t> each)</a:t>
            </a:r>
          </a:p>
          <a:p>
            <a:r>
              <a:rPr lang="en-GB" sz="2000" dirty="0" smtClean="0"/>
              <a:t>Write its equivalent circuit, assuming two of the connection points as terminals</a:t>
            </a:r>
          </a:p>
          <a:p>
            <a:r>
              <a:rPr lang="en-GB" sz="2000" dirty="0" smtClean="0"/>
              <a:t>Calculate the resistance between the two terminal points.</a:t>
            </a:r>
          </a:p>
          <a:p>
            <a:r>
              <a:rPr lang="en-GB" sz="2000" dirty="0" smtClean="0"/>
              <a:t>Measure it and compare.</a:t>
            </a:r>
          </a:p>
          <a:p>
            <a:endParaRPr lang="en-GB" sz="2000" dirty="0" smtClean="0"/>
          </a:p>
          <a:p>
            <a:r>
              <a:rPr lang="en-GB" sz="2000" dirty="0" smtClean="0"/>
              <a:t>Now, additionally connect the third terminal to shield or ground.</a:t>
            </a:r>
          </a:p>
          <a:p>
            <a:r>
              <a:rPr lang="en-GB" sz="2000" dirty="0" smtClean="0"/>
              <a:t>This eliminates the pathway passing the third terminal.</a:t>
            </a:r>
          </a:p>
          <a:p>
            <a:r>
              <a:rPr lang="en-GB" sz="2000" dirty="0" smtClean="0"/>
              <a:t>Measure the resistance again between the same two terminals, with the third guarded. </a:t>
            </a:r>
          </a:p>
          <a:p>
            <a:r>
              <a:rPr lang="en-GB" sz="2000" dirty="0" smtClean="0"/>
              <a:t>Does this fit with the measurement?</a:t>
            </a:r>
          </a:p>
        </p:txBody>
      </p:sp>
    </p:spTree>
  </p:cSld>
  <p:clrMapOvr>
    <a:masterClrMapping/>
  </p:clrMapOvr>
  <p:transition spd="med">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92088"/>
          </a:xfrm>
        </p:spPr>
        <p:txBody>
          <a:bodyPr>
            <a:normAutofit/>
          </a:bodyPr>
          <a:lstStyle/>
          <a:p>
            <a:r>
              <a:rPr lang="en-GB" dirty="0" smtClean="0"/>
              <a:t>High temperature ramp</a:t>
            </a:r>
            <a:endParaRPr lang="en-GB" dirty="0"/>
          </a:p>
        </p:txBody>
      </p:sp>
      <p:sp>
        <p:nvSpPr>
          <p:cNvPr id="3" name="Content Placeholder 2"/>
          <p:cNvSpPr>
            <a:spLocks noGrp="1"/>
          </p:cNvSpPr>
          <p:nvPr>
            <p:ph idx="1"/>
          </p:nvPr>
        </p:nvSpPr>
        <p:spPr>
          <a:xfrm>
            <a:off x="539552" y="1196752"/>
            <a:ext cx="8394136" cy="4975448"/>
          </a:xfrm>
        </p:spPr>
        <p:txBody>
          <a:bodyPr/>
          <a:lstStyle/>
          <a:p>
            <a:r>
              <a:rPr lang="en-GB" sz="1600" dirty="0" smtClean="0"/>
              <a:t>Sample: 8 mol% Y</a:t>
            </a:r>
            <a:r>
              <a:rPr lang="en-GB" sz="1600" baseline="-25000" dirty="0" smtClean="0"/>
              <a:t>2</a:t>
            </a:r>
            <a:r>
              <a:rPr lang="en-GB" sz="1600" dirty="0" smtClean="0"/>
              <a:t>O</a:t>
            </a:r>
            <a:r>
              <a:rPr lang="en-GB" sz="1600" baseline="-25000" dirty="0" smtClean="0"/>
              <a:t>3</a:t>
            </a:r>
            <a:r>
              <a:rPr lang="en-GB" sz="1600" dirty="0" smtClean="0"/>
              <a:t>-doped ZrO</a:t>
            </a:r>
            <a:r>
              <a:rPr lang="en-GB" sz="1600" baseline="-25000" dirty="0" smtClean="0"/>
              <a:t>2</a:t>
            </a:r>
            <a:r>
              <a:rPr lang="en-GB" sz="1600" dirty="0" smtClean="0"/>
              <a:t> (8YSZ), pressed and sintered. Pt paste + mesh electrodes applied and fired.</a:t>
            </a:r>
          </a:p>
          <a:p>
            <a:r>
              <a:rPr lang="en-GB" sz="1600" dirty="0" smtClean="0"/>
              <a:t>Measure the outer dimensions of the sample and of the electrodes.</a:t>
            </a:r>
          </a:p>
          <a:p>
            <a:r>
              <a:rPr lang="en-GB" sz="1600" dirty="0" smtClean="0"/>
              <a:t>Set up in a ProboStat cell using alumina and Pt parts. Supply wet air.</a:t>
            </a:r>
          </a:p>
          <a:p>
            <a:r>
              <a:rPr lang="en-GB" sz="1600" dirty="0" smtClean="0"/>
              <a:t>Measurements using an impedance spectrometer at 1 V </a:t>
            </a:r>
            <a:r>
              <a:rPr lang="en-GB" sz="1600" dirty="0" err="1" smtClean="0"/>
              <a:t>rms</a:t>
            </a:r>
            <a:r>
              <a:rPr lang="en-GB" sz="1600" dirty="0" smtClean="0"/>
              <a:t>: 4 wires, 2 electrodes. Be sure to set the ProboStat switches correctly.</a:t>
            </a:r>
          </a:p>
          <a:p>
            <a:r>
              <a:rPr lang="en-GB" sz="1600" dirty="0" smtClean="0"/>
              <a:t>(If the sample has a third electrode as a ring, face it down onto a ring electrode contact. Let this be available at one of the electrode outlets, preferably LV.)</a:t>
            </a:r>
          </a:p>
          <a:p>
            <a:r>
              <a:rPr lang="en-GB" sz="1600" dirty="0" smtClean="0"/>
              <a:t>Measure from e.g. 1100°C to room temperature. </a:t>
            </a:r>
          </a:p>
          <a:p>
            <a:r>
              <a:rPr lang="en-GB" sz="1600" dirty="0" smtClean="0"/>
              <a:t>Collect conductivity at 10 Hz, 1000 Hz, and 100 kHz.</a:t>
            </a:r>
          </a:p>
          <a:p>
            <a:r>
              <a:rPr lang="en-GB" sz="1600" dirty="0" smtClean="0"/>
              <a:t>Plot log(</a:t>
            </a:r>
            <a:r>
              <a:rPr lang="el-GR" sz="1600" dirty="0" smtClean="0"/>
              <a:t>σ</a:t>
            </a:r>
            <a:r>
              <a:rPr lang="nb-NO" sz="1600" dirty="0" smtClean="0"/>
              <a:t>T) </a:t>
            </a:r>
            <a:r>
              <a:rPr lang="nb-NO" sz="1600" dirty="0" err="1" smtClean="0"/>
              <a:t>vs</a:t>
            </a:r>
            <a:r>
              <a:rPr lang="nb-NO" sz="1600" dirty="0" smtClean="0"/>
              <a:t> 1/T for </a:t>
            </a:r>
            <a:r>
              <a:rPr lang="nb-NO" sz="1600" dirty="0" err="1" smtClean="0"/>
              <a:t>one</a:t>
            </a:r>
            <a:r>
              <a:rPr lang="nb-NO" sz="1600" dirty="0" smtClean="0"/>
              <a:t> </a:t>
            </a:r>
            <a:r>
              <a:rPr lang="nb-NO" sz="1600" dirty="0" err="1" smtClean="0"/>
              <a:t>of</a:t>
            </a:r>
            <a:r>
              <a:rPr lang="nb-NO" sz="1600" dirty="0" smtClean="0"/>
              <a:t> </a:t>
            </a:r>
            <a:r>
              <a:rPr lang="nb-NO" sz="1600" dirty="0" err="1" smtClean="0"/>
              <a:t>them</a:t>
            </a:r>
            <a:r>
              <a:rPr lang="nb-NO" sz="1600" dirty="0" smtClean="0"/>
              <a:t>. </a:t>
            </a:r>
            <a:r>
              <a:rPr lang="nb-NO" sz="1600" dirty="0" err="1" smtClean="0"/>
              <a:t>Report</a:t>
            </a:r>
            <a:r>
              <a:rPr lang="nb-NO" sz="1600" dirty="0" smtClean="0"/>
              <a:t> </a:t>
            </a:r>
            <a:r>
              <a:rPr lang="nb-NO" sz="1600" dirty="0" err="1" smtClean="0"/>
              <a:t>the</a:t>
            </a:r>
            <a:r>
              <a:rPr lang="nb-NO" sz="1600" dirty="0" smtClean="0"/>
              <a:t> </a:t>
            </a:r>
            <a:r>
              <a:rPr lang="nb-NO" sz="1600" dirty="0" err="1" smtClean="0"/>
              <a:t>main</a:t>
            </a:r>
            <a:r>
              <a:rPr lang="nb-NO" sz="1600" dirty="0" smtClean="0"/>
              <a:t> </a:t>
            </a:r>
            <a:r>
              <a:rPr lang="nb-NO" sz="1600" dirty="0" err="1" smtClean="0"/>
              <a:t>activation</a:t>
            </a:r>
            <a:r>
              <a:rPr lang="nb-NO" sz="1600" dirty="0" smtClean="0"/>
              <a:t> </a:t>
            </a:r>
            <a:r>
              <a:rPr lang="nb-NO" sz="1600" dirty="0" err="1" smtClean="0"/>
              <a:t>energies</a:t>
            </a:r>
            <a:r>
              <a:rPr lang="nb-NO" sz="1600" dirty="0" smtClean="0"/>
              <a:t>. </a:t>
            </a:r>
          </a:p>
          <a:p>
            <a:r>
              <a:rPr lang="nb-NO" sz="1600" dirty="0" smtClean="0"/>
              <a:t>For </a:t>
            </a:r>
            <a:r>
              <a:rPr lang="nb-NO" sz="1600" dirty="0" err="1" smtClean="0"/>
              <a:t>concave</a:t>
            </a:r>
            <a:r>
              <a:rPr lang="nb-NO" sz="1600" dirty="0" smtClean="0"/>
              <a:t> </a:t>
            </a:r>
            <a:r>
              <a:rPr lang="nb-NO" sz="1600" dirty="0" err="1" smtClean="0"/>
              <a:t>curves</a:t>
            </a:r>
            <a:r>
              <a:rPr lang="nb-NO" sz="1600" dirty="0" smtClean="0"/>
              <a:t>, </a:t>
            </a:r>
            <a:r>
              <a:rPr lang="nb-NO" sz="1600" dirty="0" err="1" smtClean="0"/>
              <a:t>try</a:t>
            </a:r>
            <a:r>
              <a:rPr lang="nb-NO" sz="1600" dirty="0" smtClean="0"/>
              <a:t> to </a:t>
            </a:r>
            <a:r>
              <a:rPr lang="nb-NO" sz="1600" dirty="0" err="1" smtClean="0"/>
              <a:t>fit</a:t>
            </a:r>
            <a:r>
              <a:rPr lang="nb-NO" sz="1600" dirty="0" smtClean="0"/>
              <a:t> </a:t>
            </a:r>
            <a:r>
              <a:rPr lang="nb-NO" sz="1600" dirty="0" err="1" smtClean="0"/>
              <a:t>the</a:t>
            </a:r>
            <a:r>
              <a:rPr lang="nb-NO" sz="1600" dirty="0" smtClean="0"/>
              <a:t> total </a:t>
            </a:r>
            <a:r>
              <a:rPr lang="nb-NO" sz="1600" dirty="0" err="1" smtClean="0"/>
              <a:t>curve</a:t>
            </a:r>
            <a:r>
              <a:rPr lang="nb-NO" sz="1600" dirty="0" smtClean="0"/>
              <a:t> to a sum </a:t>
            </a:r>
            <a:r>
              <a:rPr lang="nb-NO" sz="1600" dirty="0" err="1" smtClean="0"/>
              <a:t>of</a:t>
            </a:r>
            <a:r>
              <a:rPr lang="nb-NO" sz="1600" dirty="0" smtClean="0"/>
              <a:t> </a:t>
            </a:r>
            <a:r>
              <a:rPr lang="nb-NO" sz="1600" dirty="0" err="1" smtClean="0"/>
              <a:t>two</a:t>
            </a:r>
            <a:r>
              <a:rPr lang="nb-NO" sz="1600" dirty="0" smtClean="0"/>
              <a:t> straight lines. </a:t>
            </a:r>
          </a:p>
          <a:p>
            <a:endParaRPr lang="nb-NO" sz="1600" dirty="0" smtClean="0"/>
          </a:p>
          <a:p>
            <a:r>
              <a:rPr lang="nb-NO" sz="1600" dirty="0" err="1" smtClean="0"/>
              <a:t>Repeat</a:t>
            </a:r>
            <a:r>
              <a:rPr lang="nb-NO" sz="1600" dirty="0" smtClean="0"/>
              <a:t> ramp </a:t>
            </a:r>
            <a:r>
              <a:rPr lang="nb-NO" sz="1600" dirty="0" err="1" smtClean="0"/>
              <a:t>using</a:t>
            </a:r>
            <a:r>
              <a:rPr lang="nb-NO" sz="1600" dirty="0" smtClean="0"/>
              <a:t> dry </a:t>
            </a:r>
            <a:r>
              <a:rPr lang="nb-NO" sz="1600" dirty="0" err="1" smtClean="0"/>
              <a:t>instead</a:t>
            </a:r>
            <a:r>
              <a:rPr lang="nb-NO" sz="1600" dirty="0" smtClean="0"/>
              <a:t> </a:t>
            </a:r>
            <a:r>
              <a:rPr lang="nb-NO" sz="1600" dirty="0" err="1" smtClean="0"/>
              <a:t>of</a:t>
            </a:r>
            <a:r>
              <a:rPr lang="nb-NO" sz="1600" dirty="0" smtClean="0"/>
              <a:t> </a:t>
            </a:r>
            <a:r>
              <a:rPr lang="nb-NO" sz="1600" dirty="0" err="1" smtClean="0"/>
              <a:t>wet</a:t>
            </a:r>
            <a:r>
              <a:rPr lang="nb-NO" sz="1600" dirty="0" smtClean="0"/>
              <a:t> air.</a:t>
            </a:r>
          </a:p>
          <a:p>
            <a:r>
              <a:rPr lang="nb-NO" sz="1600" dirty="0" smtClean="0"/>
              <a:t>At </a:t>
            </a:r>
            <a:r>
              <a:rPr lang="nb-NO" sz="1600" dirty="0" err="1" smtClean="0"/>
              <a:t>room</a:t>
            </a:r>
            <a:r>
              <a:rPr lang="nb-NO" sz="1600" dirty="0" smtClean="0"/>
              <a:t> </a:t>
            </a:r>
            <a:r>
              <a:rPr lang="nb-NO" sz="1600" dirty="0" err="1" smtClean="0"/>
              <a:t>temperature</a:t>
            </a:r>
            <a:r>
              <a:rPr lang="nb-NO" sz="1600" dirty="0" smtClean="0"/>
              <a:t>, </a:t>
            </a:r>
            <a:r>
              <a:rPr lang="nb-NO" sz="1600" dirty="0" err="1" smtClean="0"/>
              <a:t>measure</a:t>
            </a:r>
            <a:r>
              <a:rPr lang="nb-NO" sz="1600" dirty="0" smtClean="0"/>
              <a:t> </a:t>
            </a:r>
            <a:r>
              <a:rPr lang="nb-NO" sz="1600" dirty="0" err="1" smtClean="0"/>
              <a:t>with</a:t>
            </a:r>
            <a:r>
              <a:rPr lang="nb-NO" sz="1600" dirty="0" smtClean="0"/>
              <a:t> and </a:t>
            </a:r>
            <a:r>
              <a:rPr lang="nb-NO" sz="1600" dirty="0" err="1" smtClean="0"/>
              <a:t>without</a:t>
            </a:r>
            <a:r>
              <a:rPr lang="nb-NO" sz="1600" dirty="0" smtClean="0"/>
              <a:t> </a:t>
            </a:r>
            <a:r>
              <a:rPr lang="nb-NO" sz="1600" dirty="0" err="1" smtClean="0"/>
              <a:t>guard</a:t>
            </a:r>
            <a:r>
              <a:rPr lang="nb-NO" sz="1600" dirty="0" smtClean="0"/>
              <a:t> ring </a:t>
            </a:r>
            <a:r>
              <a:rPr lang="nb-NO" sz="1600" dirty="0" err="1" smtClean="0"/>
              <a:t>electrode</a:t>
            </a:r>
            <a:r>
              <a:rPr lang="nb-NO" sz="1600" dirty="0" smtClean="0"/>
              <a:t> </a:t>
            </a:r>
            <a:r>
              <a:rPr lang="nb-NO" sz="1600" dirty="0" err="1" smtClean="0"/>
              <a:t>connected</a:t>
            </a:r>
            <a:r>
              <a:rPr lang="nb-NO" sz="1600" dirty="0" smtClean="0"/>
              <a:t> to </a:t>
            </a:r>
            <a:r>
              <a:rPr lang="nb-NO" sz="1600" dirty="0" err="1" smtClean="0"/>
              <a:t>ground</a:t>
            </a:r>
            <a:r>
              <a:rPr lang="nb-NO" sz="1600" dirty="0" smtClean="0"/>
              <a:t> (</a:t>
            </a:r>
            <a:r>
              <a:rPr lang="nb-NO" sz="1600" dirty="0" err="1" smtClean="0"/>
              <a:t>shields</a:t>
            </a:r>
            <a:r>
              <a:rPr lang="nb-NO" sz="1600" dirty="0" smtClean="0"/>
              <a:t>). Make a ramp </a:t>
            </a:r>
            <a:r>
              <a:rPr lang="nb-NO" sz="1600" dirty="0" err="1" smtClean="0"/>
              <a:t>with</a:t>
            </a:r>
            <a:r>
              <a:rPr lang="nb-NO" sz="1600" dirty="0" smtClean="0"/>
              <a:t> </a:t>
            </a:r>
            <a:r>
              <a:rPr lang="nb-NO" sz="1600" dirty="0" err="1" smtClean="0"/>
              <a:t>the</a:t>
            </a:r>
            <a:r>
              <a:rPr lang="nb-NO" sz="1600" dirty="0" smtClean="0"/>
              <a:t> </a:t>
            </a:r>
            <a:r>
              <a:rPr lang="nb-NO" sz="1600" dirty="0" err="1" smtClean="0"/>
              <a:t>guard</a:t>
            </a:r>
            <a:r>
              <a:rPr lang="nb-NO" sz="1600" dirty="0" smtClean="0"/>
              <a:t> ring </a:t>
            </a:r>
            <a:r>
              <a:rPr lang="nb-NO" sz="1600" dirty="0" err="1" smtClean="0"/>
              <a:t>connected</a:t>
            </a:r>
            <a:r>
              <a:rPr lang="nb-NO" sz="1600" dirty="0" smtClean="0"/>
              <a:t>.  </a:t>
            </a:r>
            <a:endParaRPr lang="en-GB" sz="1600" dirty="0"/>
          </a:p>
        </p:txBody>
      </p:sp>
    </p:spTree>
  </p:cSld>
  <p:clrMapOvr>
    <a:masterClrMapping/>
  </p:clrMapOvr>
  <p:transition spd="med">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High temperature impedance spectroscopy</a:t>
            </a:r>
            <a:endParaRPr lang="en-GB" dirty="0"/>
          </a:p>
        </p:txBody>
      </p:sp>
      <p:sp>
        <p:nvSpPr>
          <p:cNvPr id="3" name="Content Placeholder 2"/>
          <p:cNvSpPr>
            <a:spLocks noGrp="1"/>
          </p:cNvSpPr>
          <p:nvPr>
            <p:ph idx="1"/>
          </p:nvPr>
        </p:nvSpPr>
        <p:spPr>
          <a:xfrm>
            <a:off x="539552" y="1412776"/>
            <a:ext cx="8394136" cy="4759424"/>
          </a:xfrm>
        </p:spPr>
        <p:txBody>
          <a:bodyPr/>
          <a:lstStyle/>
          <a:p>
            <a:r>
              <a:rPr lang="en-GB" sz="2000" dirty="0" smtClean="0"/>
              <a:t>Repeat the above (without guard), but for each 100°C equilibrate and take an impedance spectrum (e.g. 1 MHz – 0.01 Hz). </a:t>
            </a:r>
          </a:p>
          <a:p>
            <a:r>
              <a:rPr lang="en-GB" sz="2000" dirty="0" err="1" smtClean="0"/>
              <a:t>Deconvolute</a:t>
            </a:r>
            <a:r>
              <a:rPr lang="en-GB" sz="2000" dirty="0" smtClean="0"/>
              <a:t> according to a simple circuit that can explain the features of the spectrum.</a:t>
            </a:r>
          </a:p>
          <a:p>
            <a:endParaRPr lang="en-GB" sz="2000" dirty="0" smtClean="0"/>
          </a:p>
          <a:p>
            <a:r>
              <a:rPr lang="en-GB" sz="2000" i="1" dirty="0" smtClean="0"/>
              <a:t>Write a short report showing the temperature ramp and the impedance spectrum at one temperature, and provide a brief explanation and the parameters obtained. </a:t>
            </a:r>
          </a:p>
          <a:p>
            <a:r>
              <a:rPr lang="en-GB" sz="2000" i="1" dirty="0" smtClean="0"/>
              <a:t>Include a brief discussion of the most important sources of error and uncertainty involved.</a:t>
            </a:r>
          </a:p>
          <a:p>
            <a:endParaRPr lang="en-GB" sz="2000" dirty="0" smtClean="0"/>
          </a:p>
          <a:p>
            <a:r>
              <a:rPr lang="en-GB" sz="2000" dirty="0" smtClean="0"/>
              <a:t>(Not part of the report.) At the end, the group may gather data from each </a:t>
            </a:r>
            <a:r>
              <a:rPr lang="en-GB" sz="2000" dirty="0" err="1" smtClean="0"/>
              <a:t>deconvolution</a:t>
            </a:r>
            <a:r>
              <a:rPr lang="en-GB" sz="2000" dirty="0" smtClean="0"/>
              <a:t> in order to create a plot of individual parameters </a:t>
            </a:r>
            <a:r>
              <a:rPr lang="en-GB" sz="2000" dirty="0" err="1" smtClean="0"/>
              <a:t>vs</a:t>
            </a:r>
            <a:r>
              <a:rPr lang="en-GB" sz="2000" dirty="0" smtClean="0"/>
              <a:t> 1/T. Compare it with the ramps at fixed frequency. </a:t>
            </a:r>
            <a:endParaRPr lang="en-GB" sz="2000" dirty="0"/>
          </a:p>
        </p:txBody>
      </p:sp>
    </p:spTree>
  </p:cSld>
  <p:clrMapOvr>
    <a:masterClrMapping/>
  </p:clrMapOvr>
  <p:transition spd="med">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PTCHEM-Norby-2">
  <a:themeElements>
    <a:clrScheme name="Solverv">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verv">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DEPTCHEM-Norby-2</Template>
  <TotalTime>13516</TotalTime>
  <Words>3786</Words>
  <Application>Microsoft Office PowerPoint</Application>
  <PresentationFormat>On-screen Show (4:3)</PresentationFormat>
  <Paragraphs>568</Paragraphs>
  <Slides>60</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60</vt:i4>
      </vt:variant>
    </vt:vector>
  </HeadingPairs>
  <TitlesOfParts>
    <vt:vector size="64" baseType="lpstr">
      <vt:lpstr>DEPTCHEM-Norby-2</vt:lpstr>
      <vt:lpstr>Equation</vt:lpstr>
      <vt:lpstr>Chart</vt:lpstr>
      <vt:lpstr>Worksheet</vt:lpstr>
      <vt:lpstr>PowerPoint Presentation</vt:lpstr>
      <vt:lpstr>Content/resources</vt:lpstr>
      <vt:lpstr>Contents/goals – what we aim to learn</vt:lpstr>
      <vt:lpstr>Fundamentals  Charge Current Potential Voltage</vt:lpstr>
      <vt:lpstr>Electrical charge</vt:lpstr>
      <vt:lpstr>Current</vt:lpstr>
      <vt:lpstr>Measurement of current and charge</vt:lpstr>
      <vt:lpstr>Electric potential</vt:lpstr>
      <vt:lpstr>Electric field and electrical field strength</vt:lpstr>
      <vt:lpstr>Voltage</vt:lpstr>
      <vt:lpstr>Measure voltage</vt:lpstr>
      <vt:lpstr>Characteristics of various types of voltmeters</vt:lpstr>
      <vt:lpstr>Measure very high currents and voltages</vt:lpstr>
      <vt:lpstr>Materials and component properties:   Resistivity and resistance   Conductivity and conductance</vt:lpstr>
      <vt:lpstr>Resistivity and resistance</vt:lpstr>
      <vt:lpstr>Conductivity and conductance</vt:lpstr>
      <vt:lpstr>Exercises</vt:lpstr>
      <vt:lpstr>Total conductivity, transport numbers</vt:lpstr>
      <vt:lpstr>Exercise</vt:lpstr>
      <vt:lpstr>Exercise</vt:lpstr>
      <vt:lpstr>Series resistance contributions</vt:lpstr>
      <vt:lpstr>Conductivity; charge, concentration, and mobility</vt:lpstr>
      <vt:lpstr>Charge mobility; itinerant carriers (metallic mobility)</vt:lpstr>
      <vt:lpstr>Charge mobility; diffusing carriers</vt:lpstr>
      <vt:lpstr>…before we continue…Kirchhoff’s laws</vt:lpstr>
      <vt:lpstr>Resistance measurements</vt:lpstr>
      <vt:lpstr>Modern voltage, current, and resistance measurements </vt:lpstr>
      <vt:lpstr>Internal resistance and load resistance</vt:lpstr>
      <vt:lpstr>2, 3, and 4 electrode measurements of resistance and conductance</vt:lpstr>
      <vt:lpstr>Impedance spectroscopy</vt:lpstr>
      <vt:lpstr>Impedance spectroscopy (IS) (= Electrochemical impedance spectroscopy (EIS))</vt:lpstr>
      <vt:lpstr>AC voltage and current. Impedance and power.</vt:lpstr>
      <vt:lpstr>Complex impedance and admittance</vt:lpstr>
      <vt:lpstr>Impedance and admittance of discrete elements</vt:lpstr>
      <vt:lpstr>Y*=1/Z*    and    Z*=1/Y*</vt:lpstr>
      <vt:lpstr>Circuits of actual materials functions and of discrete elements.</vt:lpstr>
      <vt:lpstr>Mathematics of some of the parameters</vt:lpstr>
      <vt:lpstr>Conduction takes many paths</vt:lpstr>
      <vt:lpstr>Bulk and grain boundary transport..</vt:lpstr>
      <vt:lpstr>Resistive/conductive, capacitive, inductive elements</vt:lpstr>
      <vt:lpstr>Constant phase elements (CPE)</vt:lpstr>
      <vt:lpstr>Electrodes</vt:lpstr>
      <vt:lpstr>Aqueous and solid state electrolyte electrodes</vt:lpstr>
      <vt:lpstr>Randles circuits</vt:lpstr>
      <vt:lpstr>Electrode charge transfer kinetics: Butler-Volmer (BV)</vt:lpstr>
      <vt:lpstr>At small overpotentials, we can linearise BV</vt:lpstr>
      <vt:lpstr>At large overpotentials, we can neglect the backward direction</vt:lpstr>
      <vt:lpstr>Mass transport limitations</vt:lpstr>
      <vt:lpstr>Electrode impedances; DC or AC techniques </vt:lpstr>
      <vt:lpstr>Measurement, generation, and deconvolution of impedance spectra</vt:lpstr>
      <vt:lpstr>Geometry and parasitics</vt:lpstr>
      <vt:lpstr>Geometry</vt:lpstr>
      <vt:lpstr>Parasitics</vt:lpstr>
      <vt:lpstr>Shielding and guarding</vt:lpstr>
      <vt:lpstr>Electrometer and driven shields</vt:lpstr>
      <vt:lpstr>Measurements of thin films</vt:lpstr>
      <vt:lpstr>Impedance spectrometer – manual operation excercise 1</vt:lpstr>
      <vt:lpstr>Impedance spectrometer – manual operation excercise 2</vt:lpstr>
      <vt:lpstr>High temperature ramp</vt:lpstr>
      <vt:lpstr>High temperature impedance spectroscopy</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trulsn</dc:creator>
  <cp:lastModifiedBy>Truls Eivind Norby</cp:lastModifiedBy>
  <cp:revision>227</cp:revision>
  <dcterms:created xsi:type="dcterms:W3CDTF">2011-01-18T07:05:30Z</dcterms:created>
  <dcterms:modified xsi:type="dcterms:W3CDTF">2016-01-21T06:11:33Z</dcterms:modified>
</cp:coreProperties>
</file>